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82" r:id="rId5"/>
    <p:sldId id="283" r:id="rId6"/>
    <p:sldId id="262" r:id="rId7"/>
    <p:sldId id="307" r:id="rId8"/>
    <p:sldId id="294" r:id="rId9"/>
    <p:sldId id="295" r:id="rId10"/>
    <p:sldId id="296" r:id="rId11"/>
    <p:sldId id="309" r:id="rId12"/>
    <p:sldId id="313" r:id="rId13"/>
    <p:sldId id="299" r:id="rId14"/>
    <p:sldId id="326" r:id="rId15"/>
    <p:sldId id="314" r:id="rId16"/>
    <p:sldId id="327" r:id="rId17"/>
    <p:sldId id="324" r:id="rId18"/>
    <p:sldId id="328" r:id="rId19"/>
    <p:sldId id="329" r:id="rId20"/>
    <p:sldId id="298" r:id="rId21"/>
    <p:sldId id="330" r:id="rId22"/>
    <p:sldId id="321" r:id="rId23"/>
    <p:sldId id="319" r:id="rId24"/>
    <p:sldId id="325" r:id="rId25"/>
    <p:sldId id="322" r:id="rId26"/>
    <p:sldId id="315" r:id="rId27"/>
    <p:sldId id="320" r:id="rId28"/>
    <p:sldId id="318" r:id="rId29"/>
    <p:sldId id="323" r:id="rId30"/>
    <p:sldId id="31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72A018-AF6A-354E-491C-1E591153ED57}" name="Osborne, James R MCPO USN DCNO N1 (USA)" initials="O(" userId="S::james.r.osborne.mil@us.navy.mil::db38b5b9-a24d-48a5-8eba-4cddad04ac17" providerId="AD"/>
  <p188:author id="{C2695ECE-25D1-BD04-F57E-198AE06FDB87}" name="Edmonston, Douglas A SCPO USN CBC GULFPORT MS (USA)" initials="E(" userId="S::douglas.a.edmonston.mil@us.navy.mil::af5b9239-1866-4b1f-a601-d58887d3075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8571" autoAdjust="0"/>
  </p:normalViewPr>
  <p:slideViewPr>
    <p:cSldViewPr>
      <p:cViewPr>
        <p:scale>
          <a:sx n="96" d="100"/>
          <a:sy n="96" d="100"/>
        </p:scale>
        <p:origin x="1152"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llagher, Vicky A CTR USN COMNAVPERSCOM MIL TN (USA)" userId="11f32b14-0284-44a9-82b6-d4dae0c9ebba" providerId="ADAL" clId="{D6362949-8DCE-4E06-9951-05047E9CC906}"/>
    <pc:docChg chg="modSld">
      <pc:chgData name="Gallagher, Vicky A CTR USN COMNAVPERSCOM MIL TN (USA)" userId="11f32b14-0284-44a9-82b6-d4dae0c9ebba" providerId="ADAL" clId="{D6362949-8DCE-4E06-9951-05047E9CC906}" dt="2025-12-08T16:56:06.590" v="9" actId="1076"/>
      <pc:docMkLst>
        <pc:docMk/>
      </pc:docMkLst>
      <pc:sldChg chg="modSp mod">
        <pc:chgData name="Gallagher, Vicky A CTR USN COMNAVPERSCOM MIL TN (USA)" userId="11f32b14-0284-44a9-82b6-d4dae0c9ebba" providerId="ADAL" clId="{D6362949-8DCE-4E06-9951-05047E9CC906}" dt="2025-12-08T16:55:37.236" v="4" actId="1076"/>
        <pc:sldMkLst>
          <pc:docMk/>
          <pc:sldMk cId="1251868727" sldId="315"/>
        </pc:sldMkLst>
        <pc:picChg chg="mod">
          <ac:chgData name="Gallagher, Vicky A CTR USN COMNAVPERSCOM MIL TN (USA)" userId="11f32b14-0284-44a9-82b6-d4dae0c9ebba" providerId="ADAL" clId="{D6362949-8DCE-4E06-9951-05047E9CC906}" dt="2025-12-08T16:55:37.236" v="4" actId="1076"/>
          <ac:picMkLst>
            <pc:docMk/>
            <pc:sldMk cId="1251868727" sldId="315"/>
            <ac:picMk id="4" creationId="{C1DBCA58-391B-BEA5-9CA4-AEF360451637}"/>
          </ac:picMkLst>
        </pc:picChg>
      </pc:sldChg>
      <pc:sldChg chg="modSp mod">
        <pc:chgData name="Gallagher, Vicky A CTR USN COMNAVPERSCOM MIL TN (USA)" userId="11f32b14-0284-44a9-82b6-d4dae0c9ebba" providerId="ADAL" clId="{D6362949-8DCE-4E06-9951-05047E9CC906}" dt="2025-12-08T16:56:06.590" v="9" actId="1076"/>
        <pc:sldMkLst>
          <pc:docMk/>
          <pc:sldMk cId="1489702182" sldId="318"/>
        </pc:sldMkLst>
        <pc:picChg chg="mod">
          <ac:chgData name="Gallagher, Vicky A CTR USN COMNAVPERSCOM MIL TN (USA)" userId="11f32b14-0284-44a9-82b6-d4dae0c9ebba" providerId="ADAL" clId="{D6362949-8DCE-4E06-9951-05047E9CC906}" dt="2025-12-08T16:56:06.590" v="9" actId="1076"/>
          <ac:picMkLst>
            <pc:docMk/>
            <pc:sldMk cId="1489702182" sldId="318"/>
            <ac:picMk id="10" creationId="{8420CE61-5E23-564E-09FE-36547340F429}"/>
          </ac:picMkLst>
        </pc:picChg>
      </pc:sldChg>
      <pc:sldChg chg="modSp mod">
        <pc:chgData name="Gallagher, Vicky A CTR USN COMNAVPERSCOM MIL TN (USA)" userId="11f32b14-0284-44a9-82b6-d4dae0c9ebba" providerId="ADAL" clId="{D6362949-8DCE-4E06-9951-05047E9CC906}" dt="2025-12-08T16:56:01.779" v="8" actId="1076"/>
        <pc:sldMkLst>
          <pc:docMk/>
          <pc:sldMk cId="1237227385" sldId="320"/>
        </pc:sldMkLst>
        <pc:picChg chg="mod">
          <ac:chgData name="Gallagher, Vicky A CTR USN COMNAVPERSCOM MIL TN (USA)" userId="11f32b14-0284-44a9-82b6-d4dae0c9ebba" providerId="ADAL" clId="{D6362949-8DCE-4E06-9951-05047E9CC906}" dt="2025-12-08T16:56:01.779" v="8" actId="1076"/>
          <ac:picMkLst>
            <pc:docMk/>
            <pc:sldMk cId="1237227385" sldId="320"/>
            <ac:picMk id="7" creationId="{00000000-0000-0000-0000-000000000000}"/>
          </ac:picMkLst>
        </pc:picChg>
      </pc:sldChg>
      <pc:sldChg chg="modSp mod">
        <pc:chgData name="Gallagher, Vicky A CTR USN COMNAVPERSCOM MIL TN (USA)" userId="11f32b14-0284-44a9-82b6-d4dae0c9ebba" providerId="ADAL" clId="{D6362949-8DCE-4E06-9951-05047E9CC906}" dt="2025-12-08T16:54:16.900" v="1" actId="1076"/>
        <pc:sldMkLst>
          <pc:docMk/>
          <pc:sldMk cId="784908937" sldId="321"/>
        </pc:sldMkLst>
        <pc:picChg chg="mod">
          <ac:chgData name="Gallagher, Vicky A CTR USN COMNAVPERSCOM MIL TN (USA)" userId="11f32b14-0284-44a9-82b6-d4dae0c9ebba" providerId="ADAL" clId="{D6362949-8DCE-4E06-9951-05047E9CC906}" dt="2025-12-08T16:54:16.900" v="1" actId="1076"/>
          <ac:picMkLst>
            <pc:docMk/>
            <pc:sldMk cId="784908937" sldId="321"/>
            <ac:picMk id="3" creationId="{00000000-0000-0000-0000-000000000000}"/>
          </ac:picMkLst>
        </pc:picChg>
      </pc:sldChg>
      <pc:sldChg chg="modSp mod">
        <pc:chgData name="Gallagher, Vicky A CTR USN COMNAVPERSCOM MIL TN (USA)" userId="11f32b14-0284-44a9-82b6-d4dae0c9ebba" providerId="ADAL" clId="{D6362949-8DCE-4E06-9951-05047E9CC906}" dt="2025-12-08T16:55:16.707" v="3" actId="14100"/>
        <pc:sldMkLst>
          <pc:docMk/>
          <pc:sldMk cId="1744360005" sldId="325"/>
        </pc:sldMkLst>
        <pc:picChg chg="mod">
          <ac:chgData name="Gallagher, Vicky A CTR USN COMNAVPERSCOM MIL TN (USA)" userId="11f32b14-0284-44a9-82b6-d4dae0c9ebba" providerId="ADAL" clId="{D6362949-8DCE-4E06-9951-05047E9CC906}" dt="2025-12-08T16:55:16.707" v="3" actId="14100"/>
          <ac:picMkLst>
            <pc:docMk/>
            <pc:sldMk cId="1744360005" sldId="325"/>
            <ac:picMk id="4" creationId="{00000000-0000-0000-0000-000000000000}"/>
          </ac:picMkLst>
        </pc:picChg>
      </pc:sldChg>
      <pc:sldChg chg="modSp mod">
        <pc:chgData name="Gallagher, Vicky A CTR USN COMNAVPERSCOM MIL TN (USA)" userId="11f32b14-0284-44a9-82b6-d4dae0c9ebba" providerId="ADAL" clId="{D6362949-8DCE-4E06-9951-05047E9CC906}" dt="2025-12-08T16:54:05.487" v="0" actId="1076"/>
        <pc:sldMkLst>
          <pc:docMk/>
          <pc:sldMk cId="3134210922" sldId="330"/>
        </pc:sldMkLst>
        <pc:picChg chg="mod">
          <ac:chgData name="Gallagher, Vicky A CTR USN COMNAVPERSCOM MIL TN (USA)" userId="11f32b14-0284-44a9-82b6-d4dae0c9ebba" providerId="ADAL" clId="{D6362949-8DCE-4E06-9951-05047E9CC906}" dt="2025-12-08T16:54:05.487" v="0" actId="1076"/>
          <ac:picMkLst>
            <pc:docMk/>
            <pc:sldMk cId="3134210922" sldId="330"/>
            <ac:picMk id="6" creationId="{F4FF56D7-3090-DF0F-C236-ABAAA3CF5C0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A55601-EDFE-4703-A140-5D140AC6BDA7}" type="doc">
      <dgm:prSet loTypeId="urn:microsoft.com/office/officeart/2005/8/layout/hProcess3" loCatId="process" qsTypeId="urn:microsoft.com/office/officeart/2005/8/quickstyle/simple1" qsCatId="simple" csTypeId="urn:microsoft.com/office/officeart/2005/8/colors/accent0_2" csCatId="mainScheme" phldr="1"/>
      <dgm:spPr/>
    </dgm:pt>
    <dgm:pt modelId="{C42667AB-AE7B-4254-89F5-CA7D16A947ED}">
      <dgm:prSet phldrT="[Text]" phldr="0"/>
      <dgm:spPr/>
      <dgm:t>
        <a:bodyPr/>
        <a:lstStyle/>
        <a:p>
          <a:pPr rtl="0"/>
          <a:r>
            <a:rPr lang="en-US" dirty="0"/>
            <a:t>Once you access </a:t>
          </a:r>
          <a:r>
            <a:rPr lang="en-US" b="1" dirty="0">
              <a:latin typeface="Tahoma"/>
            </a:rPr>
            <a:t>the ICDP</a:t>
          </a:r>
          <a:r>
            <a:rPr lang="en-US" b="1" dirty="0"/>
            <a:t>, choose </a:t>
          </a:r>
          <a:r>
            <a:rPr lang="en-US" dirty="0"/>
            <a:t>the CDB timeframe</a:t>
          </a:r>
        </a:p>
      </dgm:t>
    </dgm:pt>
    <dgm:pt modelId="{563303BF-9735-44F2-AFA0-7AECCD12D969}" type="parTrans" cxnId="{3B79603A-7EF2-4FE0-8D05-5446FDAA7E44}">
      <dgm:prSet/>
      <dgm:spPr/>
      <dgm:t>
        <a:bodyPr/>
        <a:lstStyle/>
        <a:p>
          <a:endParaRPr lang="en-US"/>
        </a:p>
      </dgm:t>
    </dgm:pt>
    <dgm:pt modelId="{976AA238-CAFE-49C1-99D3-9EFAEB01C7A9}" type="sibTrans" cxnId="{3B79603A-7EF2-4FE0-8D05-5446FDAA7E44}">
      <dgm:prSet/>
      <dgm:spPr/>
      <dgm:t>
        <a:bodyPr/>
        <a:lstStyle/>
        <a:p>
          <a:endParaRPr lang="en-US"/>
        </a:p>
      </dgm:t>
    </dgm:pt>
    <dgm:pt modelId="{C9C4459B-9E85-4FCD-BC5B-4E56CE64021A}" type="pres">
      <dgm:prSet presAssocID="{0DA55601-EDFE-4703-A140-5D140AC6BDA7}" presName="Name0" presStyleCnt="0">
        <dgm:presLayoutVars>
          <dgm:dir/>
          <dgm:animLvl val="lvl"/>
          <dgm:resizeHandles val="exact"/>
        </dgm:presLayoutVars>
      </dgm:prSet>
      <dgm:spPr/>
    </dgm:pt>
    <dgm:pt modelId="{E96BF2C1-4BA3-4BB6-AD04-7E03A88F0F40}" type="pres">
      <dgm:prSet presAssocID="{0DA55601-EDFE-4703-A140-5D140AC6BDA7}" presName="dummy" presStyleCnt="0"/>
      <dgm:spPr/>
    </dgm:pt>
    <dgm:pt modelId="{1D740D2C-3C1A-47AA-B89D-AFBE45855DF4}" type="pres">
      <dgm:prSet presAssocID="{0DA55601-EDFE-4703-A140-5D140AC6BDA7}" presName="linH" presStyleCnt="0"/>
      <dgm:spPr/>
    </dgm:pt>
    <dgm:pt modelId="{315F6D44-4022-453D-B558-B8D97D3E8442}" type="pres">
      <dgm:prSet presAssocID="{0DA55601-EDFE-4703-A140-5D140AC6BDA7}" presName="padding1" presStyleCnt="0"/>
      <dgm:spPr/>
    </dgm:pt>
    <dgm:pt modelId="{D28D0BCC-DE5A-4EB4-ACAA-B5FD2AB2DF1C}" type="pres">
      <dgm:prSet presAssocID="{C42667AB-AE7B-4254-89F5-CA7D16A947ED}" presName="linV" presStyleCnt="0"/>
      <dgm:spPr/>
    </dgm:pt>
    <dgm:pt modelId="{45A7C878-67DC-448C-B40B-D5133E8695D8}" type="pres">
      <dgm:prSet presAssocID="{C42667AB-AE7B-4254-89F5-CA7D16A947ED}" presName="spVertical1" presStyleCnt="0"/>
      <dgm:spPr/>
    </dgm:pt>
    <dgm:pt modelId="{657A4361-22F7-4FDA-8E3E-339947FC6F72}" type="pres">
      <dgm:prSet presAssocID="{C42667AB-AE7B-4254-89F5-CA7D16A947ED}" presName="parTx" presStyleLbl="revTx" presStyleIdx="0" presStyleCnt="1" custAng="19937167" custLinFactNeighborX="5407" custLinFactNeighborY="46889">
        <dgm:presLayoutVars>
          <dgm:chMax val="0"/>
          <dgm:chPref val="0"/>
          <dgm:bulletEnabled val="1"/>
        </dgm:presLayoutVars>
      </dgm:prSet>
      <dgm:spPr/>
    </dgm:pt>
    <dgm:pt modelId="{7587F8D5-333F-4633-B69F-B6BA144DE925}" type="pres">
      <dgm:prSet presAssocID="{C42667AB-AE7B-4254-89F5-CA7D16A947ED}" presName="spVertical2" presStyleCnt="0"/>
      <dgm:spPr/>
    </dgm:pt>
    <dgm:pt modelId="{149DB35B-3A7E-4387-84E5-7FEEEE68E52E}" type="pres">
      <dgm:prSet presAssocID="{C42667AB-AE7B-4254-89F5-CA7D16A947ED}" presName="spVertical3" presStyleCnt="0"/>
      <dgm:spPr/>
    </dgm:pt>
    <dgm:pt modelId="{A0C33D8B-DE9D-4BF6-A039-C375EAA8EEDB}" type="pres">
      <dgm:prSet presAssocID="{0DA55601-EDFE-4703-A140-5D140AC6BDA7}" presName="padding2" presStyleCnt="0"/>
      <dgm:spPr/>
    </dgm:pt>
    <dgm:pt modelId="{91CF6FD9-4CDE-424D-ABBA-5B1C8E912A11}" type="pres">
      <dgm:prSet presAssocID="{0DA55601-EDFE-4703-A140-5D140AC6BDA7}" presName="negArrow" presStyleCnt="0"/>
      <dgm:spPr/>
    </dgm:pt>
    <dgm:pt modelId="{E288E5FB-01B2-423A-8EAB-1CD585C6D4C9}" type="pres">
      <dgm:prSet presAssocID="{0DA55601-EDFE-4703-A140-5D140AC6BDA7}" presName="backgroundArrow" presStyleLbl="node1" presStyleIdx="0" presStyleCnt="1" custAng="9147278" custLinFactNeighborX="-18166" custLinFactNeighborY="23058"/>
      <dgm:spPr>
        <a:ln>
          <a:solidFill>
            <a:schemeClr val="tx1"/>
          </a:solidFill>
        </a:ln>
      </dgm:spPr>
    </dgm:pt>
  </dgm:ptLst>
  <dgm:cxnLst>
    <dgm:cxn modelId="{3B79603A-7EF2-4FE0-8D05-5446FDAA7E44}" srcId="{0DA55601-EDFE-4703-A140-5D140AC6BDA7}" destId="{C42667AB-AE7B-4254-89F5-CA7D16A947ED}" srcOrd="0" destOrd="0" parTransId="{563303BF-9735-44F2-AFA0-7AECCD12D969}" sibTransId="{976AA238-CAFE-49C1-99D3-9EFAEB01C7A9}"/>
    <dgm:cxn modelId="{558AE0B7-8258-436D-8655-6DF348CDD4A5}" type="presOf" srcId="{C42667AB-AE7B-4254-89F5-CA7D16A947ED}" destId="{657A4361-22F7-4FDA-8E3E-339947FC6F72}" srcOrd="0" destOrd="0" presId="urn:microsoft.com/office/officeart/2005/8/layout/hProcess3"/>
    <dgm:cxn modelId="{D32C9DBC-A63B-410A-A905-E3435633021C}" type="presOf" srcId="{0DA55601-EDFE-4703-A140-5D140AC6BDA7}" destId="{C9C4459B-9E85-4FCD-BC5B-4E56CE64021A}" srcOrd="0" destOrd="0" presId="urn:microsoft.com/office/officeart/2005/8/layout/hProcess3"/>
    <dgm:cxn modelId="{57EED0AE-27AE-4498-9607-88B7C80A50E4}" type="presParOf" srcId="{C9C4459B-9E85-4FCD-BC5B-4E56CE64021A}" destId="{E96BF2C1-4BA3-4BB6-AD04-7E03A88F0F40}" srcOrd="0" destOrd="0" presId="urn:microsoft.com/office/officeart/2005/8/layout/hProcess3"/>
    <dgm:cxn modelId="{E411C90B-1D65-414D-8791-A9B5FC69B84D}" type="presParOf" srcId="{C9C4459B-9E85-4FCD-BC5B-4E56CE64021A}" destId="{1D740D2C-3C1A-47AA-B89D-AFBE45855DF4}" srcOrd="1" destOrd="0" presId="urn:microsoft.com/office/officeart/2005/8/layout/hProcess3"/>
    <dgm:cxn modelId="{C1CF528F-EDAC-4EEF-9281-19815C95985B}" type="presParOf" srcId="{1D740D2C-3C1A-47AA-B89D-AFBE45855DF4}" destId="{315F6D44-4022-453D-B558-B8D97D3E8442}" srcOrd="0" destOrd="0" presId="urn:microsoft.com/office/officeart/2005/8/layout/hProcess3"/>
    <dgm:cxn modelId="{C7C9FA55-2966-4A9E-B65A-103CE3E6F7A8}" type="presParOf" srcId="{1D740D2C-3C1A-47AA-B89D-AFBE45855DF4}" destId="{D28D0BCC-DE5A-4EB4-ACAA-B5FD2AB2DF1C}" srcOrd="1" destOrd="0" presId="urn:microsoft.com/office/officeart/2005/8/layout/hProcess3"/>
    <dgm:cxn modelId="{DD4850CA-856B-4C8E-B644-A4485B06061E}" type="presParOf" srcId="{D28D0BCC-DE5A-4EB4-ACAA-B5FD2AB2DF1C}" destId="{45A7C878-67DC-448C-B40B-D5133E8695D8}" srcOrd="0" destOrd="0" presId="urn:microsoft.com/office/officeart/2005/8/layout/hProcess3"/>
    <dgm:cxn modelId="{82856826-3726-4AF3-AD34-5D1FA15D4057}" type="presParOf" srcId="{D28D0BCC-DE5A-4EB4-ACAA-B5FD2AB2DF1C}" destId="{657A4361-22F7-4FDA-8E3E-339947FC6F72}" srcOrd="1" destOrd="0" presId="urn:microsoft.com/office/officeart/2005/8/layout/hProcess3"/>
    <dgm:cxn modelId="{F4814F94-8A78-4B92-B95A-60B31BDB4BEE}" type="presParOf" srcId="{D28D0BCC-DE5A-4EB4-ACAA-B5FD2AB2DF1C}" destId="{7587F8D5-333F-4633-B69F-B6BA144DE925}" srcOrd="2" destOrd="0" presId="urn:microsoft.com/office/officeart/2005/8/layout/hProcess3"/>
    <dgm:cxn modelId="{B87D263F-5A7B-472B-9FAC-2DD15F9C9776}" type="presParOf" srcId="{D28D0BCC-DE5A-4EB4-ACAA-B5FD2AB2DF1C}" destId="{149DB35B-3A7E-4387-84E5-7FEEEE68E52E}" srcOrd="3" destOrd="0" presId="urn:microsoft.com/office/officeart/2005/8/layout/hProcess3"/>
    <dgm:cxn modelId="{31358201-8D49-4481-B3DD-2F34D9B4CBFE}" type="presParOf" srcId="{1D740D2C-3C1A-47AA-B89D-AFBE45855DF4}" destId="{A0C33D8B-DE9D-4BF6-A039-C375EAA8EEDB}" srcOrd="2" destOrd="0" presId="urn:microsoft.com/office/officeart/2005/8/layout/hProcess3"/>
    <dgm:cxn modelId="{E80FB69D-E9AB-49CD-BFB2-E18068EA1006}" type="presParOf" srcId="{1D740D2C-3C1A-47AA-B89D-AFBE45855DF4}" destId="{91CF6FD9-4CDE-424D-ABBA-5B1C8E912A11}" srcOrd="3" destOrd="0" presId="urn:microsoft.com/office/officeart/2005/8/layout/hProcess3"/>
    <dgm:cxn modelId="{0F86143D-2CF6-4612-9A25-B96225919934}" type="presParOf" srcId="{1D740D2C-3C1A-47AA-B89D-AFBE45855DF4}" destId="{E288E5FB-01B2-423A-8EAB-1CD585C6D4C9}" srcOrd="4" destOrd="0" presId="urn:microsoft.com/office/officeart/2005/8/layout/h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8E5FB-01B2-423A-8EAB-1CD585C6D4C9}">
      <dsp:nvSpPr>
        <dsp:cNvPr id="0" name=""/>
        <dsp:cNvSpPr/>
      </dsp:nvSpPr>
      <dsp:spPr>
        <a:xfrm rot="9147278">
          <a:off x="0" y="1397963"/>
          <a:ext cx="2880103" cy="1095784"/>
        </a:xfrm>
        <a:prstGeom prst="rightArrow">
          <a:avLst/>
        </a:prstGeom>
        <a:solidFill>
          <a:schemeClr val="l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7A4361-22F7-4FDA-8E3E-339947FC6F72}">
      <dsp:nvSpPr>
        <dsp:cNvPr id="0" name=""/>
        <dsp:cNvSpPr/>
      </dsp:nvSpPr>
      <dsp:spPr>
        <a:xfrm rot="19937167">
          <a:off x="359913" y="1547694"/>
          <a:ext cx="2359771" cy="547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rtl="0">
            <a:lnSpc>
              <a:spcPct val="90000"/>
            </a:lnSpc>
            <a:spcBef>
              <a:spcPct val="0"/>
            </a:spcBef>
            <a:spcAft>
              <a:spcPct val="35000"/>
            </a:spcAft>
            <a:buNone/>
          </a:pPr>
          <a:r>
            <a:rPr lang="en-US" sz="1100" kern="1200" dirty="0"/>
            <a:t>Once you access </a:t>
          </a:r>
          <a:r>
            <a:rPr lang="en-US" sz="1100" b="1" kern="1200" dirty="0">
              <a:latin typeface="Tahoma"/>
            </a:rPr>
            <a:t>the ICDP</a:t>
          </a:r>
          <a:r>
            <a:rPr lang="en-US" sz="1100" b="1" kern="1200" dirty="0"/>
            <a:t>, choose </a:t>
          </a:r>
          <a:r>
            <a:rPr lang="en-US" sz="1100" kern="1200" dirty="0"/>
            <a:t>the CDB timeframe</a:t>
          </a:r>
        </a:p>
      </dsp:txBody>
      <dsp:txXfrm>
        <a:off x="359913" y="1547694"/>
        <a:ext cx="2359771" cy="5478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EDB4D-0AA0-4AB1-8314-363590B73539}"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1ADCF-32D8-418E-BB9E-77375191B9AF}" type="slidenum">
              <a:rPr lang="en-US" smtClean="0"/>
              <a:t>‹#›</a:t>
            </a:fld>
            <a:endParaRPr lang="en-US"/>
          </a:p>
        </p:txBody>
      </p:sp>
    </p:spTree>
    <p:extLst>
      <p:ext uri="{BB962C8B-B14F-4D97-AF65-F5344CB8AC3E}">
        <p14:creationId xmlns:p14="http://schemas.microsoft.com/office/powerpoint/2010/main" val="135488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Required: 55 min</a:t>
            </a:r>
          </a:p>
        </p:txBody>
      </p:sp>
      <p:sp>
        <p:nvSpPr>
          <p:cNvPr id="4" name="Slide Number Placeholder 3"/>
          <p:cNvSpPr>
            <a:spLocks noGrp="1"/>
          </p:cNvSpPr>
          <p:nvPr>
            <p:ph type="sldNum" sz="quarter" idx="10"/>
          </p:nvPr>
        </p:nvSpPr>
        <p:spPr/>
        <p:txBody>
          <a:bodyPr/>
          <a:lstStyle/>
          <a:p>
            <a:fld id="{D5ACEE01-41AF-2A4D-9C8A-1F63ADF14122}" type="slidenum">
              <a:rPr lang="en-US" smtClean="0"/>
              <a:t>1</a:t>
            </a:fld>
            <a:endParaRPr lang="en-US"/>
          </a:p>
        </p:txBody>
      </p:sp>
    </p:spTree>
    <p:extLst>
      <p:ext uri="{BB962C8B-B14F-4D97-AF65-F5344CB8AC3E}">
        <p14:creationId xmlns:p14="http://schemas.microsoft.com/office/powerpoint/2010/main" val="1880642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p>
          <a:p>
            <a:pPr>
              <a:defRPr/>
            </a:pPr>
            <a:r>
              <a:rPr lang="en-US">
                <a:solidFill>
                  <a:prstClr val="black"/>
                </a:solidFill>
                <a:latin typeface="Tahoma"/>
                <a:ea typeface="Tahoma"/>
                <a:cs typeface="Tahoma"/>
              </a:rPr>
              <a:t>None.</a:t>
            </a:r>
          </a:p>
        </p:txBody>
      </p:sp>
      <p:sp>
        <p:nvSpPr>
          <p:cNvPr id="4" name="Slide Number Placeholder 3"/>
          <p:cNvSpPr>
            <a:spLocks noGrp="1"/>
          </p:cNvSpPr>
          <p:nvPr>
            <p:ph type="sldNum" sz="quarter" idx="5"/>
          </p:nvPr>
        </p:nvSpPr>
        <p:spPr/>
        <p:txBody>
          <a:bodyPr/>
          <a:lstStyle/>
          <a:p>
            <a:fld id="{D5ACEE01-41AF-2A4D-9C8A-1F63ADF14122}" type="slidenum">
              <a:rPr lang="en-US" smtClean="0"/>
              <a:t>10</a:t>
            </a:fld>
            <a:endParaRPr lang="en-US"/>
          </a:p>
        </p:txBody>
      </p:sp>
    </p:spTree>
    <p:extLst>
      <p:ext uri="{BB962C8B-B14F-4D97-AF65-F5344CB8AC3E}">
        <p14:creationId xmlns:p14="http://schemas.microsoft.com/office/powerpoint/2010/main" val="2075549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CD5DA-B89B-BBA0-18EE-40461A3EE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A387D6-37D7-C474-4B1B-97A6B54338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4B7BFA-C0F1-A023-0319-7D32B1D43A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p>
          <a:p>
            <a:pPr>
              <a:defRPr/>
            </a:pPr>
            <a:r>
              <a:rPr lang="en-US">
                <a:solidFill>
                  <a:prstClr val="black"/>
                </a:solidFill>
                <a:latin typeface="Tahoma"/>
                <a:ea typeface="Tahoma"/>
                <a:cs typeface="Tahoma"/>
              </a:rPr>
              <a:t>None.</a:t>
            </a:r>
          </a:p>
        </p:txBody>
      </p:sp>
      <p:sp>
        <p:nvSpPr>
          <p:cNvPr id="4" name="Slide Number Placeholder 3">
            <a:extLst>
              <a:ext uri="{FF2B5EF4-FFF2-40B4-BE49-F238E27FC236}">
                <a16:creationId xmlns:a16="http://schemas.microsoft.com/office/drawing/2014/main" id="{A4B7F326-24E2-D7A6-E2CF-0329E8D55CB8}"/>
              </a:ext>
            </a:extLst>
          </p:cNvPr>
          <p:cNvSpPr>
            <a:spLocks noGrp="1"/>
          </p:cNvSpPr>
          <p:nvPr>
            <p:ph type="sldNum" sz="quarter" idx="5"/>
          </p:nvPr>
        </p:nvSpPr>
        <p:spPr/>
        <p:txBody>
          <a:bodyPr/>
          <a:lstStyle/>
          <a:p>
            <a:fld id="{D5ACEE01-41AF-2A4D-9C8A-1F63ADF14122}" type="slidenum">
              <a:rPr lang="en-US" smtClean="0"/>
              <a:t>11</a:t>
            </a:fld>
            <a:endParaRPr lang="en-US"/>
          </a:p>
        </p:txBody>
      </p:sp>
    </p:spTree>
    <p:extLst>
      <p:ext uri="{BB962C8B-B14F-4D97-AF65-F5344CB8AC3E}">
        <p14:creationId xmlns:p14="http://schemas.microsoft.com/office/powerpoint/2010/main" val="353636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endParaRPr lang="en-US">
              <a:latin typeface="Tahoma"/>
              <a:ea typeface="Tahoma"/>
              <a:cs typeface="Tahoma"/>
            </a:endParaRPr>
          </a:p>
          <a:p>
            <a:pPr marL="285750" indent="-285750">
              <a:buFont typeface="Wingdings"/>
              <a:buChar char="§"/>
            </a:pPr>
            <a:r>
              <a:rPr lang="en-US">
                <a:latin typeface="Tahoma"/>
                <a:ea typeface="Tahoma"/>
                <a:cs typeface="Tahoma"/>
              </a:rPr>
              <a:t>The goal of CDBs is to provide the appropriate guidance regardless of the Sailor career intentions.</a:t>
            </a:r>
          </a:p>
          <a:p>
            <a:pPr marL="285750" indent="-285750">
              <a:buFont typeface="Wingdings"/>
              <a:buChar char="§"/>
            </a:pPr>
            <a:r>
              <a:rPr lang="en-US">
                <a:latin typeface="Tahoma"/>
                <a:ea typeface="Tahoma"/>
                <a:cs typeface="Tahoma"/>
              </a:rPr>
              <a:t>Sailor's should be comfortable, have no fear of intimidation and retribution.</a:t>
            </a:r>
          </a:p>
        </p:txBody>
      </p:sp>
      <p:sp>
        <p:nvSpPr>
          <p:cNvPr id="4" name="Slide Number Placeholder 3"/>
          <p:cNvSpPr>
            <a:spLocks noGrp="1"/>
          </p:cNvSpPr>
          <p:nvPr>
            <p:ph type="sldNum" sz="quarter" idx="10"/>
          </p:nvPr>
        </p:nvSpPr>
        <p:spPr/>
        <p:txBody>
          <a:bodyPr/>
          <a:lstStyle/>
          <a:p>
            <a:fld id="{D5ACEE01-41AF-2A4D-9C8A-1F63ADF14122}" type="slidenum">
              <a:rPr lang="en-US" smtClean="0"/>
              <a:t>12</a:t>
            </a:fld>
            <a:endParaRPr lang="en-US"/>
          </a:p>
        </p:txBody>
      </p:sp>
    </p:spTree>
    <p:extLst>
      <p:ext uri="{BB962C8B-B14F-4D97-AF65-F5344CB8AC3E}">
        <p14:creationId xmlns:p14="http://schemas.microsoft.com/office/powerpoint/2010/main" val="582280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Tahoma"/>
                <a:ea typeface="Tahoma"/>
                <a:cs typeface="Tahoma"/>
              </a:rPr>
              <a:t>FACILITATOR</a:t>
            </a:r>
            <a:r>
              <a:rPr kumimoji="0" lang="en-US" sz="1200" b="1" i="0" u="none" strike="noStrike" kern="1200" cap="none" spc="0" normalizeH="0" baseline="0" noProof="0" dirty="0">
                <a:ln>
                  <a:noFill/>
                </a:ln>
                <a:solidFill>
                  <a:prstClr val="black"/>
                </a:solidFill>
                <a:effectLst/>
                <a:uLnTx/>
                <a:uFillTx/>
                <a:latin typeface="Tahoma"/>
                <a:ea typeface="Tahoma"/>
                <a:cs typeface="Tahoma"/>
              </a:rPr>
              <a:t> GUIDE:</a:t>
            </a:r>
          </a:p>
          <a:p>
            <a:r>
              <a:rPr lang="en-US" b="0" dirty="0">
                <a:latin typeface="Tahoma"/>
                <a:ea typeface="Tahoma"/>
                <a:cs typeface="Tahoma"/>
              </a:rPr>
              <a:t>Personal </a:t>
            </a:r>
            <a:r>
              <a:rPr lang="en-US" dirty="0">
                <a:latin typeface="Tahoma"/>
                <a:ea typeface="Tahoma"/>
                <a:cs typeface="Tahoma"/>
              </a:rPr>
              <a:t>goal </a:t>
            </a:r>
            <a:r>
              <a:rPr lang="en-US" b="0" dirty="0">
                <a:latin typeface="Tahoma"/>
                <a:ea typeface="Tahoma"/>
                <a:cs typeface="Tahoma"/>
              </a:rPr>
              <a:t>setting is no different than</a:t>
            </a:r>
            <a:r>
              <a:rPr lang="en-US" dirty="0">
                <a:latin typeface="Tahoma"/>
                <a:ea typeface="Tahoma"/>
                <a:cs typeface="Tahoma"/>
              </a:rPr>
              <a:t> </a:t>
            </a:r>
            <a:r>
              <a:rPr lang="en-US" b="0" dirty="0">
                <a:latin typeface="Tahoma"/>
                <a:ea typeface="Tahoma"/>
                <a:cs typeface="Tahoma"/>
              </a:rPr>
              <a:t>mission or objective planning </a:t>
            </a:r>
            <a:r>
              <a:rPr lang="en-US" dirty="0">
                <a:latin typeface="Tahoma"/>
                <a:ea typeface="Tahoma"/>
                <a:cs typeface="Tahoma"/>
              </a:rPr>
              <a:t>within</a:t>
            </a:r>
            <a:r>
              <a:rPr lang="en-US" b="0" dirty="0">
                <a:latin typeface="Tahoma"/>
                <a:ea typeface="Tahoma"/>
                <a:cs typeface="Tahoma"/>
              </a:rPr>
              <a:t> the military. All you need is a set of clear objectives that are well defined, measurable, realistic and time driven.</a:t>
            </a:r>
            <a:r>
              <a:rPr lang="en-US" dirty="0">
                <a:latin typeface="Tahoma"/>
                <a:ea typeface="Tahoma"/>
                <a:cs typeface="Tahoma"/>
              </a:rPr>
              <a:t>  SMART goals should be:</a:t>
            </a:r>
            <a:endParaRPr lang="en-US"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20B0604020202020204" pitchFamily="34" charset="0"/>
              <a:buChar char="§"/>
            </a:pPr>
            <a:r>
              <a:rPr lang="en-US" dirty="0">
                <a:latin typeface="Tahoma"/>
                <a:ea typeface="Tahoma"/>
                <a:cs typeface="Tahoma"/>
              </a:rPr>
              <a:t>Written</a:t>
            </a:r>
            <a:r>
              <a:rPr lang="en-US" b="0" dirty="0">
                <a:latin typeface="Tahoma"/>
                <a:ea typeface="Tahoma"/>
                <a:cs typeface="Tahoma"/>
              </a:rPr>
              <a:t> in positive terms</a:t>
            </a:r>
          </a:p>
          <a:p>
            <a:pPr marL="285750" indent="-285750">
              <a:buFont typeface="Wingdings" panose="020B0604020202020204" pitchFamily="34" charset="0"/>
              <a:buChar char="§"/>
            </a:pPr>
            <a:r>
              <a:rPr lang="en-US" b="0" dirty="0">
                <a:latin typeface="Tahoma" panose="020B0604030504040204" pitchFamily="34" charset="0"/>
                <a:ea typeface="Tahoma" panose="020B0604030504040204" pitchFamily="34" charset="0"/>
                <a:cs typeface="Tahoma" panose="020B0604030504040204" pitchFamily="34" charset="0"/>
              </a:rPr>
              <a:t>Posted in a prominent place so</a:t>
            </a:r>
            <a:r>
              <a:rPr lang="en-US" b="0" baseline="0" dirty="0">
                <a:latin typeface="Tahoma" panose="020B0604030504040204" pitchFamily="34" charset="0"/>
                <a:ea typeface="Tahoma" panose="020B0604030504040204" pitchFamily="34" charset="0"/>
                <a:cs typeface="Tahoma" panose="020B0604030504040204" pitchFamily="34" charset="0"/>
              </a:rPr>
              <a:t> you can stay focused</a:t>
            </a:r>
            <a:endParaRPr lang="en-US" b="0" baseline="0" dirty="0"/>
          </a:p>
          <a:p>
            <a:pPr marL="285750" indent="-285750">
              <a:buFont typeface="Wingdings" panose="020B0604020202020204" pitchFamily="34" charset="0"/>
              <a:buChar char="§"/>
            </a:pPr>
            <a:r>
              <a:rPr lang="en-US" b="0" baseline="0" dirty="0">
                <a:latin typeface="Tahoma" panose="020B0604030504040204" pitchFamily="34" charset="0"/>
                <a:ea typeface="Tahoma" panose="020B0604030504040204" pitchFamily="34" charset="0"/>
                <a:cs typeface="Tahoma" panose="020B0604030504040204" pitchFamily="34" charset="0"/>
              </a:rPr>
              <a:t>Have to be your own</a:t>
            </a:r>
            <a:endParaRPr lang="en-US" b="0" baseline="0" dirty="0"/>
          </a:p>
          <a:p>
            <a:pPr marL="285750" indent="-285750">
              <a:buFont typeface="Wingdings" panose="020B0604020202020204" pitchFamily="34" charset="0"/>
              <a:buChar char="§"/>
            </a:pPr>
            <a:r>
              <a:rPr lang="en-US" b="0" baseline="0" dirty="0">
                <a:latin typeface="Tahoma" panose="020B0604030504040204" pitchFamily="34" charset="0"/>
                <a:ea typeface="Tahoma" panose="020B0604030504040204" pitchFamily="34" charset="0"/>
                <a:cs typeface="Tahoma" panose="020B0604030504040204" pitchFamily="34" charset="0"/>
              </a:rPr>
              <a:t>Be flexible, your situation and goals can and will change as life circumstances change.</a:t>
            </a:r>
            <a:endParaRPr lang="en-US" b="0" baseline="0" dirty="0"/>
          </a:p>
          <a:p>
            <a:pPr marL="171450" indent="-171450">
              <a:buFont typeface="Arial" panose="020B0604020202020204" pitchFamily="34" charset="0"/>
              <a:buChar char="•"/>
            </a:pPr>
            <a:endParaRPr lang="en-US" b="0" baseline="0" dirty="0">
              <a:latin typeface="Tahoma" panose="020B0604030504040204" pitchFamily="34" charset="0"/>
              <a:ea typeface="Tahoma" panose="020B0604030504040204" pitchFamily="34" charset="0"/>
              <a:cs typeface="Tahoma" panose="020B0604030504040204" pitchFamily="34" charset="0"/>
            </a:endParaRPr>
          </a:p>
          <a:p>
            <a:r>
              <a:rPr lang="en-US" b="0" baseline="0" dirty="0">
                <a:latin typeface="Tahoma"/>
                <a:ea typeface="Tahoma"/>
                <a:cs typeface="Tahoma"/>
              </a:rPr>
              <a:t>When drafting your goals, think about the five “W’s</a:t>
            </a:r>
            <a:r>
              <a:rPr lang="en-US" dirty="0">
                <a:latin typeface="Tahoma"/>
                <a:ea typeface="Tahoma"/>
                <a:cs typeface="Tahoma"/>
              </a:rPr>
              <a:t>”:</a:t>
            </a:r>
            <a:endParaRPr lang="en-US" b="0" baseline="0" dirty="0"/>
          </a:p>
          <a:p>
            <a:pPr marL="742950" lvl="1" indent="-285750">
              <a:buFont typeface="Wingdings" panose="020B0604020202020204" pitchFamily="34" charset="0"/>
              <a:buChar char="§"/>
            </a:pPr>
            <a:r>
              <a:rPr lang="en-US" b="0" baseline="0" dirty="0">
                <a:latin typeface="Tahoma" panose="020B0604030504040204" pitchFamily="34" charset="0"/>
                <a:ea typeface="Tahoma" panose="020B0604030504040204" pitchFamily="34" charset="0"/>
                <a:cs typeface="Tahoma" panose="020B0604030504040204" pitchFamily="34" charset="0"/>
              </a:rPr>
              <a:t>What do you want to accomplish?</a:t>
            </a:r>
            <a:endParaRPr lang="en-US" b="0" baseline="0" dirty="0"/>
          </a:p>
          <a:p>
            <a:pPr marL="742950" lvl="1" indent="-285750">
              <a:buFont typeface="Wingdings" panose="020B0604020202020204" pitchFamily="34" charset="0"/>
              <a:buChar char="§"/>
            </a:pPr>
            <a:r>
              <a:rPr lang="en-US" b="0" baseline="0" dirty="0">
                <a:latin typeface="Tahoma" panose="020B0604030504040204" pitchFamily="34" charset="0"/>
                <a:ea typeface="Tahoma" panose="020B0604030504040204" pitchFamily="34" charset="0"/>
                <a:cs typeface="Tahoma" panose="020B0604030504040204" pitchFamily="34" charset="0"/>
              </a:rPr>
              <a:t>Why is this goal important?</a:t>
            </a:r>
            <a:endParaRPr lang="en-US" b="0" baseline="0" dirty="0"/>
          </a:p>
          <a:p>
            <a:pPr marL="742950" lvl="1" indent="-285750">
              <a:buFont typeface="Wingdings" panose="020B0604020202020204" pitchFamily="34" charset="0"/>
              <a:buChar char="§"/>
            </a:pPr>
            <a:r>
              <a:rPr lang="en-US" b="0" baseline="0" dirty="0">
                <a:latin typeface="Tahoma" panose="020B0604030504040204" pitchFamily="34" charset="0"/>
                <a:ea typeface="Tahoma" panose="020B0604030504040204" pitchFamily="34" charset="0"/>
                <a:cs typeface="Tahoma" panose="020B0604030504040204" pitchFamily="34" charset="0"/>
              </a:rPr>
              <a:t>Who is involved?</a:t>
            </a:r>
            <a:endParaRPr lang="en-US" b="0" baseline="0" dirty="0"/>
          </a:p>
          <a:p>
            <a:pPr marL="742950" lvl="1" indent="-285750">
              <a:buFont typeface="Wingdings" panose="020B0604020202020204" pitchFamily="34" charset="0"/>
              <a:buChar char="§"/>
            </a:pPr>
            <a:r>
              <a:rPr lang="en-US" b="0" baseline="0" dirty="0">
                <a:latin typeface="Tahoma" panose="020B0604030504040204" pitchFamily="34" charset="0"/>
                <a:ea typeface="Tahoma" panose="020B0604030504040204" pitchFamily="34" charset="0"/>
                <a:cs typeface="Tahoma" panose="020B0604030504040204" pitchFamily="34" charset="0"/>
              </a:rPr>
              <a:t>Where is it located?</a:t>
            </a:r>
            <a:endParaRPr lang="en-US" b="0" baseline="0" dirty="0"/>
          </a:p>
          <a:p>
            <a:pPr marL="742950" lvl="1" indent="-285750">
              <a:buFont typeface="Wingdings" panose="020B0604020202020204" pitchFamily="34" charset="0"/>
              <a:buChar char="§"/>
            </a:pPr>
            <a:r>
              <a:rPr lang="en-US" b="0" baseline="0" dirty="0">
                <a:latin typeface="Tahoma" panose="020B0604030504040204" pitchFamily="34" charset="0"/>
                <a:ea typeface="Tahoma" panose="020B0604030504040204" pitchFamily="34" charset="0"/>
                <a:cs typeface="Tahoma" panose="020B0604030504040204" pitchFamily="34" charset="0"/>
              </a:rPr>
              <a:t>Which resources or limits are involved?</a:t>
            </a:r>
            <a:endParaRPr lang="en-US" b="0" baseline="0" dirty="0"/>
          </a:p>
          <a:p>
            <a:pPr marL="228600" indent="-228600">
              <a:buAutoNum type="arabicPeriod"/>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228600" indent="-228600">
              <a:buAutoNum type="arabicPeriod"/>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13</a:t>
            </a:fld>
            <a:endParaRPr lang="en-US"/>
          </a:p>
        </p:txBody>
      </p:sp>
    </p:spTree>
    <p:extLst>
      <p:ext uri="{BB962C8B-B14F-4D97-AF65-F5344CB8AC3E}">
        <p14:creationId xmlns:p14="http://schemas.microsoft.com/office/powerpoint/2010/main" val="3797975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p>
          <a:p>
            <a:r>
              <a:rPr lang="en-US" b="0">
                <a:latin typeface="Tahoma"/>
                <a:ea typeface="Tahoma"/>
                <a:cs typeface="Tahoma"/>
              </a:rPr>
              <a:t>Any scenario</a:t>
            </a:r>
            <a:r>
              <a:rPr lang="en-US" b="0" baseline="0">
                <a:latin typeface="Tahoma"/>
                <a:ea typeface="Tahoma"/>
                <a:cs typeface="Tahoma"/>
              </a:rPr>
              <a:t> can be utilize. Suggest using one that is relevant to your command and Sailors.</a:t>
            </a:r>
            <a:endParaRPr lang="en-US" b="0">
              <a:latin typeface="Tahoma"/>
              <a:ea typeface="Tahoma"/>
              <a:cs typeface="Tahoma"/>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14</a:t>
            </a:fld>
            <a:endParaRPr lang="en-US"/>
          </a:p>
        </p:txBody>
      </p:sp>
    </p:spTree>
    <p:extLst>
      <p:ext uri="{BB962C8B-B14F-4D97-AF65-F5344CB8AC3E}">
        <p14:creationId xmlns:p14="http://schemas.microsoft.com/office/powerpoint/2010/main" val="2259772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791BA-3BB7-28B1-3BF8-072C8F0EA8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E832DE-53AE-7558-E384-DEF79CE8E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F9DD83-6E9E-3164-97F8-9816B1D179C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p>
          <a:p>
            <a:pPr>
              <a:defRPr/>
            </a:pPr>
            <a:r>
              <a:rPr lang="en-US">
                <a:latin typeface="Tahoma"/>
                <a:ea typeface="Tahoma"/>
                <a:cs typeface="Tahoma"/>
              </a:rPr>
              <a:t>Discuss the Enlisted Career Path and its importance in managing the career path of a Sailor.</a:t>
            </a:r>
          </a:p>
          <a:p>
            <a:pPr>
              <a:defRPr/>
            </a:pPr>
            <a:r>
              <a:rPr lang="en-US">
                <a:latin typeface="Tahoma"/>
                <a:ea typeface="Tahoma"/>
                <a:cs typeface="Tahoma"/>
              </a:rPr>
              <a:t>Point out that billets on the right side of the document is something that they want to try to obtain and have it documented in their evaluations.</a:t>
            </a:r>
          </a:p>
        </p:txBody>
      </p:sp>
      <p:sp>
        <p:nvSpPr>
          <p:cNvPr id="4" name="Slide Number Placeholder 3">
            <a:extLst>
              <a:ext uri="{FF2B5EF4-FFF2-40B4-BE49-F238E27FC236}">
                <a16:creationId xmlns:a16="http://schemas.microsoft.com/office/drawing/2014/main" id="{FB6294C7-0491-6FF5-FEB3-EED14FE19D77}"/>
              </a:ext>
            </a:extLst>
          </p:cNvPr>
          <p:cNvSpPr>
            <a:spLocks noGrp="1"/>
          </p:cNvSpPr>
          <p:nvPr>
            <p:ph type="sldNum" sz="quarter" idx="10"/>
          </p:nvPr>
        </p:nvSpPr>
        <p:spPr/>
        <p:txBody>
          <a:bodyPr/>
          <a:lstStyle/>
          <a:p>
            <a:fld id="{D5ACEE01-41AF-2A4D-9C8A-1F63ADF14122}" type="slidenum">
              <a:rPr lang="en-US" smtClean="0"/>
              <a:t>15</a:t>
            </a:fld>
            <a:endParaRPr lang="en-US"/>
          </a:p>
        </p:txBody>
      </p:sp>
    </p:spTree>
    <p:extLst>
      <p:ext uri="{BB962C8B-B14F-4D97-AF65-F5344CB8AC3E}">
        <p14:creationId xmlns:p14="http://schemas.microsoft.com/office/powerpoint/2010/main" val="4113157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a:t>FACILITATIOR GUIDE:</a:t>
            </a:r>
          </a:p>
          <a:p>
            <a:r>
              <a:rPr lang="en-US" b="0"/>
              <a:t>Review Career Continuum chart.   This is not all inclusive some steps on the development opportunities side can be completed sooner than later or vice versa.</a:t>
            </a:r>
          </a:p>
        </p:txBody>
      </p:sp>
      <p:sp>
        <p:nvSpPr>
          <p:cNvPr id="4" name="Slide Number Placeholder 3"/>
          <p:cNvSpPr>
            <a:spLocks noGrp="1"/>
          </p:cNvSpPr>
          <p:nvPr>
            <p:ph type="sldNum" sz="quarter" idx="10"/>
          </p:nvPr>
        </p:nvSpPr>
        <p:spPr/>
        <p:txBody>
          <a:bodyPr/>
          <a:lstStyle/>
          <a:p>
            <a:fld id="{D5ACEE01-41AF-2A4D-9C8A-1F63ADF14122}" type="slidenum">
              <a:rPr lang="en-US" smtClean="0"/>
              <a:t>16</a:t>
            </a:fld>
            <a:endParaRPr lang="en-US"/>
          </a:p>
        </p:txBody>
      </p:sp>
    </p:spTree>
    <p:extLst>
      <p:ext uri="{BB962C8B-B14F-4D97-AF65-F5344CB8AC3E}">
        <p14:creationId xmlns:p14="http://schemas.microsoft.com/office/powerpoint/2010/main" val="2644253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p>
          <a:p>
            <a:pPr>
              <a:defRPr/>
            </a:pPr>
            <a:r>
              <a:rPr lang="en-US">
                <a:latin typeface="Tahoma"/>
                <a:ea typeface="Tahoma"/>
                <a:cs typeface="Tahoma"/>
              </a:rPr>
              <a:t>Discuss the Enlisted Career Path and its importance in managing the career path of a Sailor.</a:t>
            </a:r>
          </a:p>
          <a:p>
            <a:pPr>
              <a:defRPr/>
            </a:pPr>
            <a:r>
              <a:rPr lang="en-US">
                <a:latin typeface="Tahoma"/>
                <a:ea typeface="Tahoma"/>
                <a:cs typeface="Tahoma"/>
              </a:rPr>
              <a:t>Point out that billets on the right side of the document is something that they want to try to obtain and have it documented in their evaluations.</a:t>
            </a:r>
          </a:p>
        </p:txBody>
      </p:sp>
      <p:sp>
        <p:nvSpPr>
          <p:cNvPr id="4" name="Slide Number Placeholder 3"/>
          <p:cNvSpPr>
            <a:spLocks noGrp="1"/>
          </p:cNvSpPr>
          <p:nvPr>
            <p:ph type="sldNum" sz="quarter" idx="10"/>
          </p:nvPr>
        </p:nvSpPr>
        <p:spPr/>
        <p:txBody>
          <a:bodyPr/>
          <a:lstStyle/>
          <a:p>
            <a:fld id="{D5ACEE01-41AF-2A4D-9C8A-1F63ADF14122}" type="slidenum">
              <a:rPr lang="en-US" smtClean="0"/>
              <a:t>17</a:t>
            </a:fld>
            <a:endParaRPr lang="en-US"/>
          </a:p>
        </p:txBody>
      </p:sp>
    </p:spTree>
    <p:extLst>
      <p:ext uri="{BB962C8B-B14F-4D97-AF65-F5344CB8AC3E}">
        <p14:creationId xmlns:p14="http://schemas.microsoft.com/office/powerpoint/2010/main" val="2895295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Tahoma"/>
                <a:ea typeface="Tahoma"/>
                <a:cs typeface="Tahoma"/>
              </a:rPr>
              <a:t>FACILITATOR</a:t>
            </a:r>
            <a:r>
              <a:rPr kumimoji="0" lang="en-US" sz="1200" b="1" i="0" u="none" strike="noStrike" kern="1200" cap="none" spc="0" normalizeH="0" baseline="0" noProof="0" dirty="0">
                <a:ln>
                  <a:noFill/>
                </a:ln>
                <a:solidFill>
                  <a:prstClr val="black"/>
                </a:solidFill>
                <a:effectLst/>
                <a:uLnTx/>
                <a:uFillTx/>
                <a:latin typeface="Tahoma"/>
                <a:ea typeface="Tahoma"/>
                <a:cs typeface="Tahoma"/>
              </a:rPr>
              <a:t> GUIDE:</a:t>
            </a:r>
          </a:p>
          <a:p>
            <a:pPr>
              <a:defRPr/>
            </a:pPr>
            <a:r>
              <a:rPr lang="en-US" dirty="0">
                <a:latin typeface="Tahoma"/>
                <a:ea typeface="Tahoma"/>
                <a:cs typeface="Tahoma"/>
              </a:rPr>
              <a:t>1. Review the community health slide.</a:t>
            </a:r>
          </a:p>
          <a:p>
            <a:pPr>
              <a:defRPr/>
            </a:pPr>
            <a:r>
              <a:rPr lang="en-US" b="0" baseline="0" dirty="0">
                <a:latin typeface="Tahoma"/>
                <a:ea typeface="Tahoma"/>
                <a:cs typeface="Tahoma"/>
              </a:rPr>
              <a:t>2. The community overview is a snapshot of the </a:t>
            </a:r>
            <a:r>
              <a:rPr lang="en-US" dirty="0">
                <a:latin typeface="Tahoma"/>
                <a:ea typeface="Tahoma"/>
                <a:cs typeface="Tahoma"/>
              </a:rPr>
              <a:t>ratings</a:t>
            </a:r>
            <a:r>
              <a:rPr lang="en-US" b="0" baseline="0" dirty="0">
                <a:latin typeface="Tahoma"/>
                <a:ea typeface="Tahoma"/>
                <a:cs typeface="Tahoma"/>
              </a:rPr>
              <a:t> overall health. This information is published monthly by </a:t>
            </a:r>
            <a:r>
              <a:rPr lang="en-US" dirty="0">
                <a:latin typeface="Tahoma"/>
                <a:ea typeface="Tahoma"/>
                <a:cs typeface="Tahoma"/>
              </a:rPr>
              <a:t>the respective</a:t>
            </a:r>
            <a:r>
              <a:rPr lang="en-US" b="0" baseline="0" dirty="0">
                <a:latin typeface="Tahoma"/>
                <a:ea typeface="Tahoma"/>
                <a:cs typeface="Tahoma"/>
              </a:rPr>
              <a:t> rating </a:t>
            </a:r>
            <a:r>
              <a:rPr lang="en-US" dirty="0">
                <a:latin typeface="Tahoma"/>
                <a:ea typeface="Tahoma"/>
                <a:cs typeface="Tahoma"/>
              </a:rPr>
              <a:t>Enlisted</a:t>
            </a:r>
            <a:r>
              <a:rPr lang="en-US" b="0" baseline="0" dirty="0">
                <a:latin typeface="Tahoma"/>
                <a:ea typeface="Tahoma"/>
                <a:cs typeface="Tahoma"/>
              </a:rPr>
              <a:t> </a:t>
            </a:r>
            <a:r>
              <a:rPr lang="en-US" dirty="0">
                <a:latin typeface="Tahoma"/>
                <a:ea typeface="Tahoma"/>
                <a:cs typeface="Tahoma"/>
              </a:rPr>
              <a:t>Community</a:t>
            </a:r>
            <a:r>
              <a:rPr lang="en-US" b="0" baseline="0" dirty="0">
                <a:latin typeface="Tahoma"/>
                <a:ea typeface="Tahoma"/>
                <a:cs typeface="Tahoma"/>
              </a:rPr>
              <a:t> </a:t>
            </a:r>
            <a:r>
              <a:rPr lang="en-US" dirty="0">
                <a:latin typeface="Tahoma"/>
                <a:ea typeface="Tahoma"/>
                <a:cs typeface="Tahoma"/>
              </a:rPr>
              <a:t>Manager</a:t>
            </a:r>
            <a:r>
              <a:rPr lang="en-US" b="0" baseline="0" dirty="0">
                <a:latin typeface="Tahoma"/>
                <a:ea typeface="Tahoma"/>
                <a:cs typeface="Tahoma"/>
              </a:rPr>
              <a:t> (ECM).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Tahoma"/>
                <a:ea typeface="Tahoma"/>
                <a:cs typeface="Tahoma"/>
              </a:rPr>
              <a:t>3. This slide can be utilized during </a:t>
            </a:r>
            <a:r>
              <a:rPr lang="en-US" dirty="0">
                <a:latin typeface="Tahoma"/>
                <a:ea typeface="Tahoma"/>
                <a:cs typeface="Tahoma"/>
              </a:rPr>
              <a:t>CDBs</a:t>
            </a:r>
            <a:r>
              <a:rPr lang="en-US" b="0" baseline="0" dirty="0">
                <a:latin typeface="Tahoma"/>
                <a:ea typeface="Tahoma"/>
                <a:cs typeface="Tahoma"/>
              </a:rPr>
              <a:t> for advancement and/or conversion </a:t>
            </a:r>
            <a:r>
              <a:rPr lang="en-US" dirty="0">
                <a:latin typeface="Tahoma"/>
                <a:ea typeface="Tahoma"/>
                <a:cs typeface="Tahoma"/>
              </a:rPr>
              <a:t>interests</a:t>
            </a:r>
            <a:r>
              <a:rPr lang="en-US" b="0" baseline="0" dirty="0">
                <a:latin typeface="Tahoma"/>
                <a:ea typeface="Tahoma"/>
                <a:cs typeface="Tahoma"/>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a:ea typeface="Tahoma"/>
                <a:cs typeface="Tahoma"/>
              </a:rPr>
              <a:t>The following data</a:t>
            </a:r>
            <a:r>
              <a:rPr lang="en-US" b="0" baseline="0" dirty="0">
                <a:latin typeface="Tahoma"/>
                <a:ea typeface="Tahoma"/>
                <a:cs typeface="Tahoma"/>
              </a:rPr>
              <a:t> is provided</a:t>
            </a:r>
            <a:r>
              <a:rPr lang="en-US" dirty="0">
                <a:latin typeface="Tahoma"/>
                <a:ea typeface="Tahoma"/>
                <a:cs typeface="Tahoma"/>
              </a:rPr>
              <a:t>:</a:t>
            </a:r>
            <a:endParaRPr lang="en-US" b="0" baseline="0" dirty="0">
              <a:latin typeface="Tahoma"/>
              <a:ea typeface="Tahoma"/>
              <a:cs typeface="Tahoma"/>
            </a:endParaRPr>
          </a:p>
          <a:p>
            <a:pPr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lang="en-US" b="0" baseline="0" dirty="0">
                <a:latin typeface="Tahoma" panose="020B0604030504040204" pitchFamily="34" charset="0"/>
                <a:ea typeface="Tahoma" panose="020B0604030504040204" pitchFamily="34" charset="0"/>
                <a:cs typeface="Tahoma" panose="020B0604030504040204" pitchFamily="34" charset="0"/>
              </a:rPr>
              <a:t>Rating inventory (over manned, under manned, overall health percentage)</a:t>
            </a:r>
            <a:endParaRPr lang="en-US" b="0" baseline="0" dirty="0"/>
          </a:p>
          <a:p>
            <a:pPr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lang="en-US" b="0" baseline="0" dirty="0">
                <a:latin typeface="Tahoma"/>
                <a:ea typeface="Tahoma"/>
                <a:cs typeface="Tahoma"/>
              </a:rPr>
              <a:t>Advancement </a:t>
            </a:r>
            <a:r>
              <a:rPr lang="en-US" dirty="0">
                <a:latin typeface="Tahoma"/>
                <a:ea typeface="Tahoma"/>
                <a:cs typeface="Tahoma"/>
              </a:rPr>
              <a:t>statistics</a:t>
            </a:r>
            <a:endParaRPr lang="en-US" b="0" baseline="0" dirty="0"/>
          </a:p>
          <a:p>
            <a:pPr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lang="en-US" b="0" baseline="0" dirty="0">
                <a:latin typeface="Tahoma"/>
                <a:ea typeface="Tahoma"/>
                <a:cs typeface="Tahoma"/>
              </a:rPr>
              <a:t>SRB </a:t>
            </a:r>
            <a:r>
              <a:rPr lang="en-US" dirty="0">
                <a:latin typeface="Tahoma"/>
                <a:ea typeface="Tahoma"/>
                <a:cs typeface="Tahoma"/>
              </a:rPr>
              <a:t>notices</a:t>
            </a:r>
            <a:r>
              <a:rPr lang="en-US" b="0" baseline="0" dirty="0">
                <a:latin typeface="Tahoma"/>
                <a:ea typeface="Tahoma"/>
                <a:cs typeface="Tahoma"/>
              </a:rPr>
              <a:t> “if applicable”</a:t>
            </a:r>
          </a:p>
          <a:p>
            <a:pPr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lang="en-US" b="0" baseline="0" dirty="0">
                <a:latin typeface="Tahoma"/>
                <a:ea typeface="Tahoma"/>
                <a:cs typeface="Tahoma"/>
              </a:rPr>
              <a:t>Conversion </a:t>
            </a:r>
            <a:r>
              <a:rPr lang="en-US" dirty="0">
                <a:latin typeface="Tahoma"/>
                <a:ea typeface="Tahoma"/>
                <a:cs typeface="Tahoma"/>
              </a:rPr>
              <a:t>opportunity</a:t>
            </a:r>
            <a:endParaRPr lang="en-US" b="0" baseline="0" dirty="0"/>
          </a:p>
          <a:p>
            <a:pPr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lang="en-US" b="0" baseline="0" dirty="0">
                <a:latin typeface="Tahoma"/>
                <a:ea typeface="Tahoma"/>
                <a:cs typeface="Tahoma"/>
              </a:rPr>
              <a:t>RC2AC </a:t>
            </a:r>
            <a:r>
              <a:rPr lang="en-US" dirty="0">
                <a:latin typeface="Tahoma"/>
                <a:ea typeface="Tahoma"/>
                <a:cs typeface="Tahoma"/>
              </a:rPr>
              <a:t>opportunities</a:t>
            </a:r>
            <a:endParaRPr lang="en-US" b="0" baseline="0" dirty="0"/>
          </a:p>
          <a:p>
            <a:pPr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lang="en-US" b="0" baseline="0" dirty="0">
                <a:latin typeface="Tahoma" panose="020B0604030504040204" pitchFamily="34" charset="0"/>
                <a:ea typeface="Tahoma" panose="020B0604030504040204" pitchFamily="34" charset="0"/>
                <a:cs typeface="Tahoma" panose="020B0604030504040204" pitchFamily="34" charset="0"/>
              </a:rPr>
              <a:t>Sea shore flow</a:t>
            </a:r>
            <a:endParaRPr lang="en-US" b="0" baseline="0" dirty="0"/>
          </a:p>
          <a:p>
            <a:pPr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lang="en-US" b="0" baseline="0" dirty="0">
                <a:latin typeface="Tahoma" panose="020B0604030504040204" pitchFamily="34" charset="0"/>
                <a:ea typeface="Tahoma" panose="020B0604030504040204" pitchFamily="34" charset="0"/>
                <a:cs typeface="Tahoma" panose="020B0604030504040204" pitchFamily="34" charset="0"/>
              </a:rPr>
              <a:t>ECM notes relevant to policies, growth/reduction as it relates to end-strength.</a:t>
            </a:r>
            <a:endParaRPr lang="en-US" b="0" baseline="0" dirty="0"/>
          </a:p>
        </p:txBody>
      </p:sp>
      <p:sp>
        <p:nvSpPr>
          <p:cNvPr id="4" name="Slide Number Placeholder 3"/>
          <p:cNvSpPr>
            <a:spLocks noGrp="1"/>
          </p:cNvSpPr>
          <p:nvPr>
            <p:ph type="sldNum" sz="quarter" idx="10"/>
          </p:nvPr>
        </p:nvSpPr>
        <p:spPr/>
        <p:txBody>
          <a:bodyPr/>
          <a:lstStyle/>
          <a:p>
            <a:fld id="{D5ACEE01-41AF-2A4D-9C8A-1F63ADF14122}" type="slidenum">
              <a:rPr lang="en-US" smtClean="0"/>
              <a:t>18</a:t>
            </a:fld>
            <a:endParaRPr lang="en-US"/>
          </a:p>
        </p:txBody>
      </p:sp>
    </p:spTree>
    <p:extLst>
      <p:ext uri="{BB962C8B-B14F-4D97-AF65-F5344CB8AC3E}">
        <p14:creationId xmlns:p14="http://schemas.microsoft.com/office/powerpoint/2010/main" val="3025107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p>
          <a:p>
            <a:r>
              <a:rPr lang="en-US"/>
              <a:t>You can verify CDB completion and career development trainings here.</a:t>
            </a:r>
          </a:p>
        </p:txBody>
      </p:sp>
      <p:sp>
        <p:nvSpPr>
          <p:cNvPr id="4" name="Slide Number Placeholder 3"/>
          <p:cNvSpPr>
            <a:spLocks noGrp="1"/>
          </p:cNvSpPr>
          <p:nvPr>
            <p:ph type="sldNum" sz="quarter" idx="5"/>
          </p:nvPr>
        </p:nvSpPr>
        <p:spPr/>
        <p:txBody>
          <a:bodyPr/>
          <a:lstStyle/>
          <a:p>
            <a:fld id="{D5ACEE01-41AF-2A4D-9C8A-1F63ADF14122}" type="slidenum">
              <a:rPr lang="en-US" smtClean="0"/>
              <a:t>19</a:t>
            </a:fld>
            <a:endParaRPr lang="en-US"/>
          </a:p>
        </p:txBody>
      </p:sp>
    </p:spTree>
    <p:extLst>
      <p:ext uri="{BB962C8B-B14F-4D97-AF65-F5344CB8AC3E}">
        <p14:creationId xmlns:p14="http://schemas.microsoft.com/office/powerpoint/2010/main" val="3719846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p>
          <a:p>
            <a:r>
              <a:rPr lang="en-US">
                <a:latin typeface="Tahoma"/>
                <a:ea typeface="Tahoma"/>
                <a:cs typeface="Tahoma"/>
              </a:rPr>
              <a:t>Review objectives.</a:t>
            </a:r>
          </a:p>
        </p:txBody>
      </p:sp>
      <p:sp>
        <p:nvSpPr>
          <p:cNvPr id="4" name="Slide Number Placeholder 3"/>
          <p:cNvSpPr>
            <a:spLocks noGrp="1"/>
          </p:cNvSpPr>
          <p:nvPr>
            <p:ph type="sldNum" sz="quarter" idx="5"/>
          </p:nvPr>
        </p:nvSpPr>
        <p:spPr/>
        <p:txBody>
          <a:bodyPr/>
          <a:lstStyle/>
          <a:p>
            <a:fld id="{D5ACEE01-41AF-2A4D-9C8A-1F63ADF14122}" type="slidenum">
              <a:rPr lang="en-US" smtClean="0"/>
              <a:t>2</a:t>
            </a:fld>
            <a:endParaRPr lang="en-US"/>
          </a:p>
        </p:txBody>
      </p:sp>
    </p:spTree>
    <p:extLst>
      <p:ext uri="{BB962C8B-B14F-4D97-AF65-F5344CB8AC3E}">
        <p14:creationId xmlns:p14="http://schemas.microsoft.com/office/powerpoint/2010/main" val="2371225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Tahoma"/>
                <a:ea typeface="Tahoma"/>
                <a:cs typeface="Tahoma"/>
              </a:rPr>
              <a:t>FACILITATOR</a:t>
            </a:r>
            <a:r>
              <a:rPr kumimoji="0" lang="en-US" sz="1200" b="1" i="0" u="none" strike="noStrike" kern="1200" cap="none" spc="0" normalizeH="0" baseline="0" noProof="0" dirty="0">
                <a:ln>
                  <a:noFill/>
                </a:ln>
                <a:solidFill>
                  <a:prstClr val="black"/>
                </a:solidFill>
                <a:effectLst/>
                <a:uLnTx/>
                <a:uFillTx/>
                <a:latin typeface="Tahoma"/>
                <a:ea typeface="Tahoma"/>
                <a:cs typeface="Tahoma"/>
              </a:rPr>
              <a:t> GUIDE:</a:t>
            </a:r>
          </a:p>
          <a:p>
            <a:r>
              <a:rPr lang="en-US" b="0" dirty="0">
                <a:latin typeface="Tahoma"/>
                <a:ea typeface="Tahoma"/>
                <a:cs typeface="Tahoma"/>
              </a:rPr>
              <a:t>Career development boards are part of the Navy's effort to promote retention and maintain stable manpower levels. </a:t>
            </a:r>
            <a:r>
              <a:rPr lang="en-US" dirty="0">
                <a:latin typeface="Tahoma"/>
                <a:ea typeface="Tahoma"/>
                <a:cs typeface="Tahoma"/>
              </a:rPr>
              <a:t>CDBs </a:t>
            </a:r>
            <a:r>
              <a:rPr lang="en-US" b="0" dirty="0">
                <a:latin typeface="Tahoma"/>
                <a:ea typeface="Tahoma"/>
                <a:cs typeface="Tahoma"/>
              </a:rPr>
              <a:t>are designed to assist </a:t>
            </a:r>
            <a:r>
              <a:rPr lang="en-US" dirty="0">
                <a:latin typeface="Tahoma"/>
                <a:ea typeface="Tahoma"/>
                <a:cs typeface="Tahoma"/>
              </a:rPr>
              <a:t>Sailors</a:t>
            </a:r>
            <a:r>
              <a:rPr lang="en-US" b="0" dirty="0">
                <a:latin typeface="Tahoma"/>
                <a:ea typeface="Tahoma"/>
                <a:cs typeface="Tahoma"/>
              </a:rPr>
              <a:t> in making informed career decisions through available resources. It is important to capture the full picture of the meeting by being as detailed as possible. For instance, you want to make sure the reader is able to fully understand what took place and if the CDB was successful in conveying the right message to the </a:t>
            </a:r>
            <a:r>
              <a:rPr lang="en-US" dirty="0">
                <a:latin typeface="Tahoma"/>
                <a:ea typeface="Tahoma"/>
                <a:cs typeface="Tahoma"/>
              </a:rPr>
              <a:t>Sailor</a:t>
            </a:r>
            <a:r>
              <a:rPr lang="en-US" b="0" dirty="0">
                <a:latin typeface="Tahoma"/>
                <a:ea typeface="Tahoma"/>
                <a:cs typeface="Tahoma"/>
              </a:rPr>
              <a:t>.</a:t>
            </a:r>
            <a:r>
              <a:rPr lang="en-US" dirty="0">
                <a:latin typeface="Tahoma"/>
                <a:ea typeface="Tahoma"/>
                <a:cs typeface="Tahoma"/>
              </a:rPr>
              <a:t> </a:t>
            </a:r>
            <a:endParaRPr lang="en-US" b="0" dirty="0">
              <a:latin typeface="Tahoma" panose="020B0604030504040204" pitchFamily="34" charset="0"/>
              <a:ea typeface="Tahoma" panose="020B0604030504040204" pitchFamily="34" charset="0"/>
              <a:cs typeface="Tahoma" panose="020B0604030504040204" pitchFamily="34" charset="0"/>
            </a:endParaRPr>
          </a:p>
          <a:p>
            <a:endParaRPr lang="en-US" b="0"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a:ea typeface="Tahoma"/>
                <a:cs typeface="Tahoma"/>
              </a:rPr>
              <a:t>Additional Notes:</a:t>
            </a:r>
          </a:p>
          <a:p>
            <a:pPr marL="285750" indent="-285750">
              <a:buFont typeface="Wingdings"/>
              <a:buChar char="§"/>
            </a:pPr>
            <a:r>
              <a:rPr lang="en-US" b="0" dirty="0">
                <a:latin typeface="Tahoma"/>
                <a:ea typeface="Tahoma"/>
                <a:cs typeface="Tahoma"/>
              </a:rPr>
              <a:t>Ensure short and long term goals are </a:t>
            </a:r>
            <a:r>
              <a:rPr lang="en-US" dirty="0">
                <a:latin typeface="Tahoma"/>
                <a:ea typeface="Tahoma"/>
                <a:cs typeface="Tahoma"/>
              </a:rPr>
              <a:t>listed</a:t>
            </a:r>
            <a:r>
              <a:rPr lang="en-US" b="0" dirty="0">
                <a:latin typeface="Tahoma"/>
                <a:ea typeface="Tahoma"/>
                <a:cs typeface="Tahoma"/>
              </a:rPr>
              <a:t> for every CDB.</a:t>
            </a:r>
          </a:p>
          <a:p>
            <a:pPr marL="285750" indent="-285750">
              <a:buFont typeface="Wingdings"/>
              <a:buChar char="§"/>
            </a:pPr>
            <a:endParaRPr lang="en-US" b="0" dirty="0"/>
          </a:p>
          <a:p>
            <a:pPr marL="285750" indent="-285750">
              <a:buFont typeface="Wingdings"/>
              <a:buChar char="§"/>
            </a:pPr>
            <a:r>
              <a:rPr lang="en-US" b="0" dirty="0">
                <a:latin typeface="Tahoma"/>
                <a:ea typeface="Tahoma"/>
                <a:cs typeface="Tahoma"/>
              </a:rPr>
              <a:t>Ensure ALL required board members are listed i.e. DLCPO, ACOS or Div Officer</a:t>
            </a:r>
            <a:r>
              <a:rPr lang="en-US" dirty="0">
                <a:latin typeface="Tahoma"/>
                <a:ea typeface="Tahoma"/>
                <a:cs typeface="Tahoma"/>
              </a:rPr>
              <a:t> </a:t>
            </a:r>
            <a:r>
              <a:rPr lang="en-US" b="0" dirty="0">
                <a:latin typeface="Tahoma"/>
                <a:ea typeface="Tahoma"/>
                <a:cs typeface="Tahoma"/>
              </a:rPr>
              <a:t> LCPO or Div CPO, LPO and DCC. Other member may attend depending on the CDB type such as mentor, special programs, ESO and so on.</a:t>
            </a:r>
          </a:p>
          <a:p>
            <a:pPr marL="285750" indent="-285750">
              <a:buFont typeface="Wingdings"/>
              <a:buChar char="§"/>
            </a:pPr>
            <a:endParaRPr lang="en-US" b="0" dirty="0"/>
          </a:p>
          <a:p>
            <a:pPr marL="285750" indent="-285750">
              <a:buFont typeface="Wingdings"/>
              <a:buChar char="§"/>
            </a:pPr>
            <a:r>
              <a:rPr lang="en-US" b="0" dirty="0">
                <a:latin typeface="Tahoma" panose="020B0604030504040204" pitchFamily="34" charset="0"/>
                <a:ea typeface="Tahoma" panose="020B0604030504040204" pitchFamily="34" charset="0"/>
                <a:cs typeface="Tahoma" panose="020B0604030504040204" pitchFamily="34" charset="0"/>
              </a:rPr>
              <a:t>In the board comments, make sure you annotated the type of CDB as well as list all board members followed by your notes.</a:t>
            </a:r>
            <a:endParaRPr lang="en-US" b="0" dirty="0"/>
          </a:p>
          <a:p>
            <a:pPr marL="285750" indent="-285750">
              <a:buFont typeface="Wingdings"/>
              <a:buChar char="§"/>
            </a:pPr>
            <a:endParaRPr lang="en-US" b="0" dirty="0"/>
          </a:p>
          <a:p>
            <a:pPr marL="285750" indent="-285750">
              <a:buFont typeface="Wingdings"/>
              <a:buChar char="§"/>
            </a:pPr>
            <a:r>
              <a:rPr lang="en-US" b="0" dirty="0">
                <a:latin typeface="Tahoma" panose="020B0604030504040204" pitchFamily="34" charset="0"/>
                <a:ea typeface="Tahoma" panose="020B0604030504040204" pitchFamily="34" charset="0"/>
                <a:cs typeface="Tahoma" panose="020B0604030504040204" pitchFamily="34" charset="0"/>
              </a:rPr>
              <a:t>Ensure you mark the CDB as complete (if completed) or pending (to work on later) and save. ICDP will be made available (below comments) to print after you save your info.</a:t>
            </a:r>
            <a:endParaRPr lang="en-US" b="0" dirty="0"/>
          </a:p>
          <a:p>
            <a:pPr marL="285750" indent="-285750">
              <a:buFont typeface="Wingdings"/>
              <a:buChar char="§"/>
            </a:pPr>
            <a:endParaRPr lang="en-US" b="1" dirty="0"/>
          </a:p>
          <a:p>
            <a:r>
              <a:rPr lang="en-US" b="1" dirty="0">
                <a:latin typeface="Tahoma"/>
                <a:ea typeface="Tahoma"/>
                <a:cs typeface="Tahoma"/>
              </a:rPr>
              <a:t>NOTE: The primary CDB is the first CDB type and will be displayed on the ICDP as such.</a:t>
            </a:r>
          </a:p>
        </p:txBody>
      </p:sp>
      <p:sp>
        <p:nvSpPr>
          <p:cNvPr id="4" name="Slide Number Placeholder 3"/>
          <p:cNvSpPr>
            <a:spLocks noGrp="1"/>
          </p:cNvSpPr>
          <p:nvPr>
            <p:ph type="sldNum" sz="quarter" idx="10"/>
          </p:nvPr>
        </p:nvSpPr>
        <p:spPr/>
        <p:txBody>
          <a:bodyPr/>
          <a:lstStyle/>
          <a:p>
            <a:fld id="{D5ACEE01-41AF-2A4D-9C8A-1F63ADF14122}" type="slidenum">
              <a:rPr lang="en-US" smtClean="0"/>
              <a:t>20</a:t>
            </a:fld>
            <a:endParaRPr lang="en-US"/>
          </a:p>
        </p:txBody>
      </p:sp>
    </p:spTree>
    <p:extLst>
      <p:ext uri="{BB962C8B-B14F-4D97-AF65-F5344CB8AC3E}">
        <p14:creationId xmlns:p14="http://schemas.microsoft.com/office/powerpoint/2010/main" val="1997491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p>
          <a:p>
            <a:pPr marL="171450" indent="-171450">
              <a:buFont typeface="Wingdings"/>
              <a:buChar char="§"/>
            </a:pPr>
            <a:r>
              <a:rPr lang="en-US" b="0">
                <a:latin typeface="Tahoma"/>
                <a:ea typeface="Tahoma"/>
                <a:cs typeface="Tahoma"/>
              </a:rPr>
              <a:t>Every</a:t>
            </a:r>
            <a:r>
              <a:rPr lang="en-US" b="0" baseline="0">
                <a:latin typeface="Tahoma"/>
                <a:ea typeface="Tahoma"/>
                <a:cs typeface="Tahoma"/>
              </a:rPr>
              <a:t> </a:t>
            </a:r>
            <a:r>
              <a:rPr lang="en-US">
                <a:latin typeface="Tahoma"/>
                <a:ea typeface="Tahoma"/>
                <a:cs typeface="Tahoma"/>
              </a:rPr>
              <a:t>CDB is</a:t>
            </a:r>
            <a:r>
              <a:rPr lang="en-US" b="0" baseline="0">
                <a:latin typeface="Tahoma"/>
                <a:ea typeface="Tahoma"/>
                <a:cs typeface="Tahoma"/>
              </a:rPr>
              <a:t> unique. Please refrain from copy paste! Some general information i.e. CWAY, SEPARATION etc. may </a:t>
            </a:r>
            <a:r>
              <a:rPr lang="en-US">
                <a:latin typeface="Tahoma"/>
                <a:ea typeface="Tahoma"/>
                <a:cs typeface="Tahoma"/>
              </a:rPr>
              <a:t>have</a:t>
            </a:r>
            <a:r>
              <a:rPr lang="en-US" b="0" baseline="0">
                <a:latin typeface="Tahoma"/>
                <a:ea typeface="Tahoma"/>
                <a:cs typeface="Tahoma"/>
              </a:rPr>
              <a:t> similar components to</a:t>
            </a:r>
            <a:r>
              <a:rPr lang="en-US">
                <a:latin typeface="Tahoma"/>
                <a:ea typeface="Tahoma"/>
                <a:cs typeface="Tahoma"/>
              </a:rPr>
              <a:t> enter in</a:t>
            </a:r>
            <a:r>
              <a:rPr lang="en-US" b="0" baseline="0">
                <a:latin typeface="Tahoma"/>
                <a:ea typeface="Tahoma"/>
                <a:cs typeface="Tahoma"/>
              </a:rPr>
              <a:t> </a:t>
            </a:r>
            <a:r>
              <a:rPr lang="en-US">
                <a:latin typeface="Tahoma"/>
                <a:ea typeface="Tahoma"/>
                <a:cs typeface="Tahoma"/>
              </a:rPr>
              <a:t>the </a:t>
            </a:r>
            <a:r>
              <a:rPr lang="en-US" b="0" baseline="0">
                <a:latin typeface="Tahoma"/>
                <a:ea typeface="Tahoma"/>
                <a:cs typeface="Tahoma"/>
              </a:rPr>
              <a:t>CDB minutes but should not be identical because each Sailor </a:t>
            </a:r>
            <a:r>
              <a:rPr lang="en-US">
                <a:latin typeface="Tahoma"/>
                <a:ea typeface="Tahoma"/>
                <a:cs typeface="Tahoma"/>
              </a:rPr>
              <a:t>has</a:t>
            </a:r>
            <a:r>
              <a:rPr lang="en-US" b="0" baseline="0">
                <a:latin typeface="Tahoma"/>
                <a:ea typeface="Tahoma"/>
                <a:cs typeface="Tahoma"/>
              </a:rPr>
              <a:t> different goals.</a:t>
            </a:r>
          </a:p>
          <a:p>
            <a:pPr marL="171450" indent="-171450">
              <a:buFont typeface="Wingdings"/>
              <a:buChar char="§"/>
            </a:pPr>
            <a:r>
              <a:rPr lang="en-US" b="0" baseline="0">
                <a:latin typeface="Tahoma"/>
                <a:ea typeface="Tahoma"/>
                <a:cs typeface="Tahoma"/>
              </a:rPr>
              <a:t>CDBs should be one-on-one with chairperson and </a:t>
            </a:r>
            <a:r>
              <a:rPr lang="en-US">
                <a:latin typeface="Tahoma"/>
                <a:ea typeface="Tahoma"/>
                <a:cs typeface="Tahoma"/>
              </a:rPr>
              <a:t>board members</a:t>
            </a:r>
            <a:r>
              <a:rPr lang="en-US" b="0" baseline="0">
                <a:latin typeface="Tahoma"/>
                <a:ea typeface="Tahoma"/>
                <a:cs typeface="Tahoma"/>
              </a:rPr>
              <a:t>. </a:t>
            </a:r>
            <a:r>
              <a:rPr lang="en-US" b="1" baseline="0">
                <a:latin typeface="Tahoma"/>
                <a:ea typeface="Tahoma"/>
                <a:cs typeface="Tahoma"/>
              </a:rPr>
              <a:t>NO MASS CDBs OF ANY KIND</a:t>
            </a:r>
            <a:endParaRPr lang="en-US" b="0" baseline="0">
              <a:latin typeface="Tahoma"/>
              <a:ea typeface="Tahoma"/>
              <a:cs typeface="Tahoma"/>
            </a:endParaRPr>
          </a:p>
          <a:p>
            <a:pPr marL="171450" indent="-171450">
              <a:buFont typeface="Wingdings"/>
              <a:buChar char="§"/>
            </a:pPr>
            <a:r>
              <a:rPr lang="en-US" b="0" baseline="0">
                <a:latin typeface="Tahoma"/>
                <a:ea typeface="Tahoma"/>
                <a:cs typeface="Tahoma"/>
              </a:rPr>
              <a:t>CDBs are not considered completed until “verified”.</a:t>
            </a:r>
            <a:r>
              <a:rPr lang="en-US">
                <a:latin typeface="Tahoma"/>
                <a:ea typeface="Tahoma"/>
                <a:cs typeface="Tahoma"/>
              </a:rPr>
              <a:t> </a:t>
            </a:r>
            <a:r>
              <a:rPr lang="en-US" b="0" baseline="0">
                <a:latin typeface="Tahoma"/>
                <a:ea typeface="Tahoma"/>
                <a:cs typeface="Tahoma"/>
              </a:rPr>
              <a:t> Simply clicking “complete” and entering minutes </a:t>
            </a:r>
            <a:r>
              <a:rPr lang="en-US">
                <a:latin typeface="Tahoma"/>
                <a:ea typeface="Tahoma"/>
                <a:cs typeface="Tahoma"/>
              </a:rPr>
              <a:t>does</a:t>
            </a:r>
            <a:r>
              <a:rPr lang="en-US" b="0" baseline="0">
                <a:latin typeface="Tahoma"/>
                <a:ea typeface="Tahoma"/>
                <a:cs typeface="Tahoma"/>
              </a:rPr>
              <a:t> not</a:t>
            </a:r>
            <a:r>
              <a:rPr lang="en-US">
                <a:latin typeface="Tahoma"/>
                <a:ea typeface="Tahoma"/>
                <a:cs typeface="Tahoma"/>
              </a:rPr>
              <a:t> </a:t>
            </a:r>
            <a:r>
              <a:rPr lang="en-US" b="0" baseline="0">
                <a:latin typeface="Tahoma"/>
                <a:ea typeface="Tahoma"/>
                <a:cs typeface="Tahoma"/>
              </a:rPr>
              <a:t>complete the process of documentation.</a:t>
            </a:r>
          </a:p>
          <a:p>
            <a:pPr marL="171450" indent="-171450">
              <a:buFont typeface="Wingdings"/>
              <a:buChar char="§"/>
            </a:pPr>
            <a:r>
              <a:rPr lang="en-US" b="0" baseline="0">
                <a:latin typeface="Tahoma"/>
                <a:ea typeface="Tahoma"/>
                <a:cs typeface="Tahoma"/>
              </a:rPr>
              <a:t>Full and thorough details are located in “CIMS USER GUIDE” </a:t>
            </a:r>
            <a:r>
              <a:rPr lang="en-US">
                <a:latin typeface="Tahoma"/>
                <a:ea typeface="Tahoma"/>
                <a:cs typeface="Tahoma"/>
              </a:rPr>
              <a:t>which can be access from:</a:t>
            </a:r>
            <a:r>
              <a:rPr lang="en-US" b="0" baseline="0">
                <a:latin typeface="Tahoma"/>
                <a:ea typeface="Tahoma"/>
                <a:cs typeface="Tahoma"/>
              </a:rPr>
              <a:t> </a:t>
            </a:r>
            <a:r>
              <a:rPr lang="en-US">
                <a:latin typeface="Tahoma"/>
                <a:ea typeface="Tahoma"/>
                <a:cs typeface="Tahoma"/>
              </a:rPr>
              <a:t>MyNavy HR&lt;Career-Management&lt;Career-Counseling</a:t>
            </a:r>
            <a:endParaRPr lang="en-US" b="0"/>
          </a:p>
        </p:txBody>
      </p:sp>
      <p:sp>
        <p:nvSpPr>
          <p:cNvPr id="4" name="Slide Number Placeholder 3"/>
          <p:cNvSpPr>
            <a:spLocks noGrp="1"/>
          </p:cNvSpPr>
          <p:nvPr>
            <p:ph type="sldNum" sz="quarter" idx="10"/>
          </p:nvPr>
        </p:nvSpPr>
        <p:spPr/>
        <p:txBody>
          <a:bodyPr/>
          <a:lstStyle/>
          <a:p>
            <a:fld id="{D5ACEE01-41AF-2A4D-9C8A-1F63ADF14122}" type="slidenum">
              <a:rPr lang="en-US" smtClean="0"/>
              <a:t>21</a:t>
            </a:fld>
            <a:endParaRPr lang="en-US"/>
          </a:p>
        </p:txBody>
      </p:sp>
    </p:spTree>
    <p:extLst>
      <p:ext uri="{BB962C8B-B14F-4D97-AF65-F5344CB8AC3E}">
        <p14:creationId xmlns:p14="http://schemas.microsoft.com/office/powerpoint/2010/main" val="546581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solidFill>
                  <a:prstClr val="black"/>
                </a:solidFill>
                <a:latin typeface="Tahoma"/>
                <a:ea typeface="Tahoma"/>
                <a:cs typeface="Tahoma"/>
              </a:rPr>
              <a:t>FACILITATOR GUIDE</a:t>
            </a:r>
            <a:r>
              <a:rPr kumimoji="0" lang="en-US" sz="1200" b="1" i="0" u="none" strike="noStrike" kern="1200" cap="none" spc="0" normalizeH="0" baseline="0" noProof="0">
                <a:ln>
                  <a:noFill/>
                </a:ln>
                <a:solidFill>
                  <a:prstClr val="black"/>
                </a:solidFill>
                <a:effectLst/>
                <a:uLnTx/>
                <a:uFillTx/>
                <a:latin typeface="Tahoma"/>
                <a:ea typeface="Tahoma"/>
                <a:cs typeface="Tahoma"/>
              </a:rPr>
              <a:t>:</a:t>
            </a:r>
          </a:p>
          <a:p>
            <a:pPr marL="285750" indent="-285750">
              <a:buFont typeface="Wingdings" panose="020B0604020202020204" pitchFamily="34" charset="0"/>
              <a:buChar char="§"/>
            </a:pPr>
            <a:r>
              <a:rPr lang="en-US">
                <a:latin typeface="Tahoma"/>
                <a:ea typeface="Tahoma"/>
                <a:cs typeface="Tahoma"/>
              </a:rPr>
              <a:t>CDB minutes should be routed for final approval before being verified in CIMS.</a:t>
            </a:r>
          </a:p>
          <a:p>
            <a:pPr marL="285750" indent="-285750">
              <a:buFont typeface="Wingdings" panose="020B0604020202020204" pitchFamily="34" charset="0"/>
              <a:buChar char="§"/>
            </a:pPr>
            <a:r>
              <a:rPr lang="en-US"/>
              <a:t>Verified minutes should be routed with your monthly report and retained for 24 months.</a:t>
            </a:r>
          </a:p>
          <a:p>
            <a:pPr marL="285750" indent="-285750">
              <a:buFont typeface="Wingdings"/>
              <a:buChar char="§"/>
            </a:pPr>
            <a:endParaRPr lang="en-US"/>
          </a:p>
        </p:txBody>
      </p:sp>
      <p:sp>
        <p:nvSpPr>
          <p:cNvPr id="4" name="Slide Number Placeholder 3"/>
          <p:cNvSpPr>
            <a:spLocks noGrp="1"/>
          </p:cNvSpPr>
          <p:nvPr>
            <p:ph type="sldNum" sz="quarter" idx="5"/>
          </p:nvPr>
        </p:nvSpPr>
        <p:spPr/>
        <p:txBody>
          <a:bodyPr/>
          <a:lstStyle/>
          <a:p>
            <a:fld id="{D5ACEE01-41AF-2A4D-9C8A-1F63ADF14122}" type="slidenum">
              <a:rPr lang="en-US" smtClean="0"/>
              <a:t>22</a:t>
            </a:fld>
            <a:endParaRPr lang="en-US"/>
          </a:p>
        </p:txBody>
      </p:sp>
    </p:spTree>
    <p:extLst>
      <p:ext uri="{BB962C8B-B14F-4D97-AF65-F5344CB8AC3E}">
        <p14:creationId xmlns:p14="http://schemas.microsoft.com/office/powerpoint/2010/main" val="3366643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FACILITATOR GUIDE:</a:t>
            </a:r>
          </a:p>
          <a:p>
            <a:r>
              <a:rPr lang="en-US"/>
              <a:t>Updating the ICDP as a result of the CDB and providing a copy to the member allows Sailor to monitor and track their personal and professional development.</a:t>
            </a:r>
          </a:p>
          <a:p>
            <a:endParaRPr lang="en-US"/>
          </a:p>
        </p:txBody>
      </p:sp>
      <p:sp>
        <p:nvSpPr>
          <p:cNvPr id="4" name="Slide Number Placeholder 3"/>
          <p:cNvSpPr>
            <a:spLocks noGrp="1"/>
          </p:cNvSpPr>
          <p:nvPr>
            <p:ph type="sldNum" sz="quarter" idx="10"/>
          </p:nvPr>
        </p:nvSpPr>
        <p:spPr/>
        <p:txBody>
          <a:bodyPr/>
          <a:lstStyle/>
          <a:p>
            <a:fld id="{D5ACEE01-41AF-2A4D-9C8A-1F63ADF14122}" type="slidenum">
              <a:rPr lang="en-US" smtClean="0"/>
              <a:t>23</a:t>
            </a:fld>
            <a:endParaRPr lang="en-US"/>
          </a:p>
        </p:txBody>
      </p:sp>
    </p:spTree>
    <p:extLst>
      <p:ext uri="{BB962C8B-B14F-4D97-AF65-F5344CB8AC3E}">
        <p14:creationId xmlns:p14="http://schemas.microsoft.com/office/powerpoint/2010/main" val="4239665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p>
          <a:p>
            <a:pPr marL="171450" indent="-171450">
              <a:buFont typeface="Wingdings" panose="05000000000000000000" pitchFamily="2" charset="2"/>
              <a:buChar char="§"/>
            </a:pPr>
            <a:r>
              <a:rPr lang="en-US"/>
              <a:t>Once a “pending“ CDB is created, and information from the previous CDB is loaded and saved, an Individual Career Development Plan (ICDP) form may be created to assist board members with the actual CDB.</a:t>
            </a:r>
          </a:p>
          <a:p>
            <a:endParaRPr lang="en-US"/>
          </a:p>
          <a:p>
            <a:r>
              <a:rPr lang="en-US"/>
              <a:t>Please note: You cannot access a newly reported Sailor ICDP unless and pending CDB is created.</a:t>
            </a:r>
          </a:p>
        </p:txBody>
      </p:sp>
      <p:sp>
        <p:nvSpPr>
          <p:cNvPr id="4" name="Slide Number Placeholder 3"/>
          <p:cNvSpPr>
            <a:spLocks noGrp="1"/>
          </p:cNvSpPr>
          <p:nvPr>
            <p:ph type="sldNum" sz="quarter" idx="5"/>
          </p:nvPr>
        </p:nvSpPr>
        <p:spPr/>
        <p:txBody>
          <a:bodyPr/>
          <a:lstStyle/>
          <a:p>
            <a:fld id="{D5ACEE01-41AF-2A4D-9C8A-1F63ADF14122}" type="slidenum">
              <a:rPr lang="en-US" smtClean="0"/>
              <a:t>24</a:t>
            </a:fld>
            <a:endParaRPr lang="en-US"/>
          </a:p>
        </p:txBody>
      </p:sp>
    </p:spTree>
    <p:extLst>
      <p:ext uri="{BB962C8B-B14F-4D97-AF65-F5344CB8AC3E}">
        <p14:creationId xmlns:p14="http://schemas.microsoft.com/office/powerpoint/2010/main" val="4080994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p>
          <a:p>
            <a:pPr marL="0" indent="0">
              <a:buFont typeface="Wingdings"/>
              <a:buNone/>
              <a:defRPr/>
            </a:pPr>
            <a:r>
              <a:rPr lang="en-US">
                <a:latin typeface="Tahoma"/>
                <a:ea typeface="Tahoma"/>
                <a:cs typeface="Tahoma"/>
              </a:rPr>
              <a:t>Career Decisions -  is used</a:t>
            </a:r>
            <a:r>
              <a:rPr lang="en-US" baseline="0">
                <a:latin typeface="Tahoma"/>
                <a:ea typeface="Tahoma"/>
                <a:cs typeface="Tahoma"/>
              </a:rPr>
              <a:t> </a:t>
            </a:r>
            <a:r>
              <a:rPr lang="en-US">
                <a:latin typeface="Tahoma"/>
                <a:ea typeface="Tahoma"/>
                <a:cs typeface="Tahoma"/>
              </a:rPr>
              <a:t>to enter a Sailor's significant Career Decisions into the system for reporting and tracking purposes. All data must be entered in order to save the career intention.  If the information is unknown, then type in “unknown”. </a:t>
            </a:r>
            <a:r>
              <a:rPr lang="en-US" baseline="0">
                <a:latin typeface="Tahoma"/>
                <a:ea typeface="Tahoma"/>
                <a:cs typeface="Tahoma"/>
              </a:rPr>
              <a:t> </a:t>
            </a:r>
            <a:r>
              <a:rPr lang="en-US">
                <a:latin typeface="Tahoma"/>
                <a:ea typeface="Tahoma"/>
                <a:cs typeface="Tahoma"/>
              </a:rPr>
              <a:t>If the planned date is unknown, enter any date within the next 4 months of entry date. </a:t>
            </a:r>
            <a:endParaRPr lang="en-US"/>
          </a:p>
          <a:p>
            <a:pPr marL="285750" indent="-285750">
              <a:buFont typeface="Wingdings"/>
              <a:buChar char="§"/>
              <a:defRPr/>
            </a:pPr>
            <a:endParaRPr lang="en-US">
              <a:latin typeface="Tahoma"/>
              <a:ea typeface="Tahoma"/>
              <a:cs typeface="Tahoma"/>
            </a:endParaRPr>
          </a:p>
          <a:p>
            <a:pPr marL="742950" lvl="1" indent="-285750">
              <a:buFont typeface="Wingdings"/>
              <a:buChar char="§"/>
              <a:defRPr/>
            </a:pPr>
            <a:r>
              <a:rPr lang="en-US">
                <a:latin typeface="Tahoma"/>
                <a:ea typeface="Tahoma"/>
                <a:cs typeface="Tahoma"/>
              </a:rPr>
              <a:t>This information will appear on the ICDP and EAOS tracker (career plan).</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NOTE: </a:t>
            </a:r>
            <a:r>
              <a:rPr lang="en-US"/>
              <a:t>This information is for tracking purposes ONLY and will not impact the Sailor in any way. Using this tool is a mandatory part of the CIPR process and should be updated monthly or as needed.</a:t>
            </a:r>
          </a:p>
          <a:p>
            <a:endParaRPr lang="en-US"/>
          </a:p>
        </p:txBody>
      </p:sp>
      <p:sp>
        <p:nvSpPr>
          <p:cNvPr id="4" name="Slide Number Placeholder 3"/>
          <p:cNvSpPr>
            <a:spLocks noGrp="1"/>
          </p:cNvSpPr>
          <p:nvPr>
            <p:ph type="sldNum" sz="quarter" idx="10"/>
          </p:nvPr>
        </p:nvSpPr>
        <p:spPr/>
        <p:txBody>
          <a:bodyPr/>
          <a:lstStyle/>
          <a:p>
            <a:fld id="{D5ACEE01-41AF-2A4D-9C8A-1F63ADF14122}" type="slidenum">
              <a:rPr lang="en-US" smtClean="0"/>
              <a:t>25</a:t>
            </a:fld>
            <a:endParaRPr lang="en-US"/>
          </a:p>
        </p:txBody>
      </p:sp>
    </p:spTree>
    <p:extLst>
      <p:ext uri="{BB962C8B-B14F-4D97-AF65-F5344CB8AC3E}">
        <p14:creationId xmlns:p14="http://schemas.microsoft.com/office/powerpoint/2010/main" val="1390373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latin typeface="Tahoma"/>
              <a:ea typeface="Tahoma"/>
              <a:cs typeface="Tahoma"/>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26</a:t>
            </a:fld>
            <a:endParaRPr lang="en-US"/>
          </a:p>
        </p:txBody>
      </p:sp>
    </p:spTree>
    <p:extLst>
      <p:ext uri="{BB962C8B-B14F-4D97-AF65-F5344CB8AC3E}">
        <p14:creationId xmlns:p14="http://schemas.microsoft.com/office/powerpoint/2010/main" val="556664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a:latin typeface="Tahoma"/>
              <a:ea typeface="Tahoma"/>
              <a:cs typeface="Tahoma"/>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27</a:t>
            </a:fld>
            <a:endParaRPr lang="en-US"/>
          </a:p>
        </p:txBody>
      </p:sp>
    </p:spTree>
    <p:extLst>
      <p:ext uri="{BB962C8B-B14F-4D97-AF65-F5344CB8AC3E}">
        <p14:creationId xmlns:p14="http://schemas.microsoft.com/office/powerpoint/2010/main" val="3604570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p>
          <a:p>
            <a:r>
              <a:rPr lang="en-US" b="0">
                <a:latin typeface="Tahoma"/>
                <a:ea typeface="Tahoma"/>
                <a:cs typeface="Tahoma"/>
              </a:rPr>
              <a:t>Review references</a:t>
            </a:r>
            <a:r>
              <a:rPr lang="en-US">
                <a:latin typeface="Tahoma"/>
                <a:ea typeface="Tahoma"/>
                <a:cs typeface="Tahoma"/>
              </a:rPr>
              <a:t>.</a:t>
            </a:r>
            <a:endParaRPr lang="en-US" b="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3</a:t>
            </a:fld>
            <a:endParaRPr lang="en-US"/>
          </a:p>
        </p:txBody>
      </p:sp>
    </p:spTree>
    <p:extLst>
      <p:ext uri="{BB962C8B-B14F-4D97-AF65-F5344CB8AC3E}">
        <p14:creationId xmlns:p14="http://schemas.microsoft.com/office/powerpoint/2010/main" val="86975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p>
          <a:p>
            <a:pPr marL="171450" indent="-171450">
              <a:buFont typeface="Wingdings" panose="05000000000000000000" pitchFamily="2" charset="2"/>
              <a:buChar char="§"/>
            </a:pPr>
            <a:r>
              <a:rPr lang="en-US">
                <a:latin typeface="Tahoma" panose="020B0604030504040204" pitchFamily="34" charset="0"/>
                <a:ea typeface="Tahoma" panose="020B0604030504040204" pitchFamily="34" charset="0"/>
                <a:cs typeface="Tahoma" panose="020B0604030504040204" pitchFamily="34" charset="0"/>
              </a:rPr>
              <a:t>It is imperative that CDBs are conducted at the command and department level to ensure each Sailor is afforded an opportunity to interact within their respective COC. </a:t>
            </a:r>
          </a:p>
          <a:p>
            <a:pPr marL="171450" indent="-171450">
              <a:buFont typeface="Wingdings" panose="05000000000000000000" pitchFamily="2" charset="2"/>
              <a:buChar char="§"/>
            </a:pPr>
            <a:r>
              <a:rPr lang="en-US">
                <a:latin typeface="Tahoma" panose="020B0604030504040204" pitchFamily="34" charset="0"/>
                <a:ea typeface="Tahoma" panose="020B0604030504040204" pitchFamily="34" charset="0"/>
                <a:cs typeface="Tahoma" panose="020B0604030504040204" pitchFamily="34" charset="0"/>
              </a:rPr>
              <a:t>An effective CDB will provide the necessary guidance for the Sailors to make an informed career decision(s).</a:t>
            </a:r>
          </a:p>
        </p:txBody>
      </p:sp>
      <p:sp>
        <p:nvSpPr>
          <p:cNvPr id="4" name="Slide Number Placeholder 3"/>
          <p:cNvSpPr>
            <a:spLocks noGrp="1"/>
          </p:cNvSpPr>
          <p:nvPr>
            <p:ph type="sldNum" sz="quarter" idx="10"/>
          </p:nvPr>
        </p:nvSpPr>
        <p:spPr/>
        <p:txBody>
          <a:bodyPr/>
          <a:lstStyle/>
          <a:p>
            <a:fld id="{D5ACEE01-41AF-2A4D-9C8A-1F63ADF14122}" type="slidenum">
              <a:rPr lang="en-US" smtClean="0"/>
              <a:t>4</a:t>
            </a:fld>
            <a:endParaRPr lang="en-US"/>
          </a:p>
        </p:txBody>
      </p:sp>
    </p:spTree>
    <p:extLst>
      <p:ext uri="{BB962C8B-B14F-4D97-AF65-F5344CB8AC3E}">
        <p14:creationId xmlns:p14="http://schemas.microsoft.com/office/powerpoint/2010/main" val="164782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endParaRPr lang="en-US" b="1">
              <a:latin typeface="Tahoma"/>
              <a:ea typeface="Tahoma"/>
              <a:cs typeface="Tahoma"/>
            </a:endParaRPr>
          </a:p>
          <a:p>
            <a:pPr marL="171450" indent="-171450">
              <a:buFont typeface="Wingdings" panose="05000000000000000000" pitchFamily="2" charset="2"/>
              <a:buChar char="§"/>
            </a:pPr>
            <a:r>
              <a:rPr lang="en-US">
                <a:latin typeface="Tahoma" panose="020B0604030504040204" pitchFamily="34" charset="0"/>
                <a:ea typeface="Tahoma" panose="020B0604030504040204" pitchFamily="34" charset="0"/>
                <a:cs typeface="Tahoma" panose="020B0604030504040204" pitchFamily="34" charset="0"/>
              </a:rPr>
              <a:t>CDB’s are important to the commands structure. They can serve as a catalyst to motivate Sailors and show them that their goals and aspirations are important to their leadership.</a:t>
            </a:r>
          </a:p>
        </p:txBody>
      </p:sp>
      <p:sp>
        <p:nvSpPr>
          <p:cNvPr id="4" name="Slide Number Placeholder 3"/>
          <p:cNvSpPr>
            <a:spLocks noGrp="1"/>
          </p:cNvSpPr>
          <p:nvPr>
            <p:ph type="sldNum" sz="quarter" idx="10"/>
          </p:nvPr>
        </p:nvSpPr>
        <p:spPr/>
        <p:txBody>
          <a:bodyPr/>
          <a:lstStyle/>
          <a:p>
            <a:fld id="{D5ACEE01-41AF-2A4D-9C8A-1F63ADF14122}" type="slidenum">
              <a:rPr lang="en-US" smtClean="0"/>
              <a:t>5</a:t>
            </a:fld>
            <a:endParaRPr lang="en-US"/>
          </a:p>
        </p:txBody>
      </p:sp>
    </p:spTree>
    <p:extLst>
      <p:ext uri="{BB962C8B-B14F-4D97-AF65-F5344CB8AC3E}">
        <p14:creationId xmlns:p14="http://schemas.microsoft.com/office/powerpoint/2010/main" val="2249732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p>
          <a:p>
            <a:pPr marL="171450" indent="-171450">
              <a:buFont typeface="Arial" panose="020B0604020202020204" pitchFamily="34" charset="0"/>
              <a:buChar char="•"/>
            </a:pPr>
            <a:r>
              <a:rPr lang="en-US">
                <a:latin typeface="Tahoma" panose="020B0604030504040204" pitchFamily="34" charset="0"/>
                <a:ea typeface="Tahoma" panose="020B0604030504040204" pitchFamily="34" charset="0"/>
                <a:cs typeface="Tahoma" panose="020B0604030504040204" pitchFamily="34" charset="0"/>
              </a:rPr>
              <a:t>The topics listed are just sample talking points. Every CDB should be tailored around the Sailor goals and career path. Gathering insight prior to the board date will assist with the compiling your list of resources, briefing the board members and ensure the effectiveness of the CDB.</a:t>
            </a:r>
          </a:p>
        </p:txBody>
      </p:sp>
      <p:sp>
        <p:nvSpPr>
          <p:cNvPr id="4" name="Slide Number Placeholder 3"/>
          <p:cNvSpPr>
            <a:spLocks noGrp="1"/>
          </p:cNvSpPr>
          <p:nvPr>
            <p:ph type="sldNum" sz="quarter" idx="10"/>
          </p:nvPr>
        </p:nvSpPr>
        <p:spPr/>
        <p:txBody>
          <a:bodyPr/>
          <a:lstStyle/>
          <a:p>
            <a:fld id="{D5ACEE01-41AF-2A4D-9C8A-1F63ADF14122}" type="slidenum">
              <a:rPr lang="en-US" smtClean="0"/>
              <a:t>6</a:t>
            </a:fld>
            <a:endParaRPr lang="en-US"/>
          </a:p>
        </p:txBody>
      </p:sp>
    </p:spTree>
    <p:extLst>
      <p:ext uri="{BB962C8B-B14F-4D97-AF65-F5344CB8AC3E}">
        <p14:creationId xmlns:p14="http://schemas.microsoft.com/office/powerpoint/2010/main" val="3759653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p>
          <a:p>
            <a:pPr marL="171450" indent="-171450">
              <a:buFont typeface="Arial" panose="020B0604020202020204" pitchFamily="34" charset="0"/>
              <a:buChar char="•"/>
            </a:pPr>
            <a:r>
              <a:rPr lang="en-US">
                <a:latin typeface="Tahoma" panose="020B0604030504040204" pitchFamily="34" charset="0"/>
                <a:ea typeface="Tahoma" panose="020B0604030504040204" pitchFamily="34" charset="0"/>
                <a:cs typeface="Tahoma" panose="020B0604030504040204" pitchFamily="34" charset="0"/>
              </a:rPr>
              <a:t>A Sailor or chain of command can request a CDB at any point outside the mandatory window. For example: If a Sailor encountered a major life even and is now on the fence about making a career decision. A CDB would be beneficial to the Sailor to provide support and the necessary guidance needed to make an informed decision.</a:t>
            </a:r>
          </a:p>
          <a:p>
            <a:endParaRPr lang="en-US">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US">
                <a:latin typeface="Tahoma" panose="020B0604030504040204" pitchFamily="34" charset="0"/>
                <a:ea typeface="Tahoma" panose="020B0604030504040204" pitchFamily="34" charset="0"/>
                <a:cs typeface="Tahoma" panose="020B0604030504040204" pitchFamily="34" charset="0"/>
              </a:rPr>
              <a:t>If desired, a Sailor or the chain of command can request a department level CDB to become a Command level CDB.</a:t>
            </a:r>
          </a:p>
        </p:txBody>
      </p:sp>
      <p:sp>
        <p:nvSpPr>
          <p:cNvPr id="4" name="Slide Number Placeholder 3"/>
          <p:cNvSpPr>
            <a:spLocks noGrp="1"/>
          </p:cNvSpPr>
          <p:nvPr>
            <p:ph type="sldNum" sz="quarter" idx="10"/>
          </p:nvPr>
        </p:nvSpPr>
        <p:spPr/>
        <p:txBody>
          <a:bodyPr/>
          <a:lstStyle/>
          <a:p>
            <a:fld id="{D5ACEE01-41AF-2A4D-9C8A-1F63ADF14122}" type="slidenum">
              <a:rPr lang="en-US" smtClean="0"/>
              <a:t>7</a:t>
            </a:fld>
            <a:endParaRPr lang="en-US"/>
          </a:p>
        </p:txBody>
      </p:sp>
    </p:spTree>
    <p:extLst>
      <p:ext uri="{BB962C8B-B14F-4D97-AF65-F5344CB8AC3E}">
        <p14:creationId xmlns:p14="http://schemas.microsoft.com/office/powerpoint/2010/main" val="3091008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Tahoma"/>
                <a:ea typeface="Tahoma"/>
                <a:cs typeface="Tahoma"/>
              </a:rPr>
              <a:t>FACILITATOR</a:t>
            </a:r>
            <a:r>
              <a:rPr kumimoji="0" lang="en-US" sz="1200" b="1" i="0" u="none" strike="noStrike" kern="1200" cap="none" spc="0" normalizeH="0" baseline="0" noProof="0" dirty="0">
                <a:ln>
                  <a:noFill/>
                </a:ln>
                <a:solidFill>
                  <a:prstClr val="black"/>
                </a:solidFill>
                <a:effectLst/>
                <a:uLnTx/>
                <a:uFillTx/>
                <a:latin typeface="Tahoma"/>
                <a:ea typeface="Tahoma"/>
                <a:cs typeface="Tahoma"/>
              </a:rPr>
              <a:t> GUIDE:</a:t>
            </a:r>
          </a:p>
          <a:p>
            <a:r>
              <a:rPr lang="en-US" dirty="0">
                <a:latin typeface="Tahoma"/>
                <a:ea typeface="Tahoma"/>
                <a:cs typeface="Tahoma"/>
              </a:rPr>
              <a:t>The command CMC/COM/SEL can designate the DLCPOs (Chief or above) to chair command level CDBs as long as the CDBs is not their CDB. A Chair alternate can be assigned when necessary but must be designated in writing.  The chairperson is responsible for controlling the flow and the focus by keeping everyone on track. By doing so, this will ensure the effectiveness of the CDB. Since each CDB is unique to the Sailor needs, the required board members will vary.</a:t>
            </a:r>
          </a:p>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8</a:t>
            </a:fld>
            <a:endParaRPr lang="en-US"/>
          </a:p>
        </p:txBody>
      </p:sp>
    </p:spTree>
    <p:extLst>
      <p:ext uri="{BB962C8B-B14F-4D97-AF65-F5344CB8AC3E}">
        <p14:creationId xmlns:p14="http://schemas.microsoft.com/office/powerpoint/2010/main" val="4169817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Tahoma"/>
                <a:ea typeface="Tahoma"/>
                <a:cs typeface="Tahoma"/>
              </a:rPr>
              <a:t>FACILITATOR</a:t>
            </a:r>
            <a:r>
              <a:rPr kumimoji="0" lang="en-US" sz="1200" b="1" i="0" u="none" strike="noStrike" kern="1200" cap="none" spc="0" normalizeH="0" baseline="0" noProof="0">
                <a:ln>
                  <a:noFill/>
                </a:ln>
                <a:solidFill>
                  <a:prstClr val="black"/>
                </a:solidFill>
                <a:effectLst/>
                <a:uLnTx/>
                <a:uFillTx/>
                <a:latin typeface="Tahoma"/>
                <a:ea typeface="Tahoma"/>
                <a:cs typeface="Tahoma"/>
              </a:rPr>
              <a:t> GUIDE:</a:t>
            </a:r>
          </a:p>
          <a:p>
            <a:pPr marL="285750" indent="-285750">
              <a:buFont typeface="Wingdings"/>
              <a:buChar char="§"/>
              <a:defRPr/>
            </a:pPr>
            <a:r>
              <a:rPr lang="en-US">
                <a:latin typeface="Tahoma"/>
                <a:ea typeface="Tahoma"/>
                <a:cs typeface="Tahoma"/>
              </a:rPr>
              <a:t>The command CMC/COM/SEL can designate the DLCPOs (Chief or above) to chair command level CDBs a Chair alternate can be assigned when necessary but must be designated in writing.  </a:t>
            </a:r>
            <a:endParaRPr lang="en-US"/>
          </a:p>
          <a:p>
            <a:pPr marL="285750" indent="-285750">
              <a:buFont typeface="Wingdings"/>
              <a:buChar char="§"/>
              <a:defRPr/>
            </a:pPr>
            <a:endParaRPr lang="en-US">
              <a:latin typeface="Tahoma"/>
              <a:ea typeface="Tahoma"/>
              <a:cs typeface="Tahoma"/>
            </a:endParaRPr>
          </a:p>
          <a:p>
            <a:pPr marL="285750" marR="0" lvl="0" indent="-285750" algn="l" defTabSz="914400" rtl="0" eaLnBrk="1" fontAlgn="auto" latinLnBrk="0" hangingPunct="1">
              <a:lnSpc>
                <a:spcPct val="100000"/>
              </a:lnSpc>
              <a:spcBef>
                <a:spcPts val="0"/>
              </a:spcBef>
              <a:spcAft>
                <a:spcPts val="0"/>
              </a:spcAft>
              <a:buClrTx/>
              <a:buSzTx/>
              <a:buFont typeface="Wingdings"/>
              <a:buChar char="§"/>
              <a:tabLst/>
              <a:defRPr/>
            </a:pPr>
            <a:r>
              <a:rPr lang="en-US">
                <a:latin typeface="Tahoma"/>
                <a:ea typeface="Tahoma"/>
                <a:cs typeface="Tahoma"/>
              </a:rPr>
              <a:t>The chairperson is responsible for controlling the flow and the focus by keeping everyone on track. By doing so, this will ensure the effectiveness of the CDB. Since each CDB is unique to the Sailors needs, the required board members will vary.</a:t>
            </a:r>
          </a:p>
          <a:p>
            <a:pPr marL="742950" lvl="1" indent="-285750">
              <a:buFont typeface="Wingdings"/>
              <a:buChar char="§"/>
              <a:defRPr/>
            </a:pPr>
            <a:r>
              <a:rPr lang="en-US">
                <a:latin typeface="Tahoma"/>
                <a:ea typeface="Tahoma"/>
                <a:cs typeface="Tahoma"/>
              </a:rPr>
              <a:t>The ESO can be requested</a:t>
            </a:r>
            <a:r>
              <a:rPr lang="en-US" baseline="0">
                <a:latin typeface="Tahoma"/>
                <a:ea typeface="Tahoma"/>
                <a:cs typeface="Tahoma"/>
              </a:rPr>
              <a:t> on a case-by-case simply because the information can be obtained from CIMS by the CCC or DCC.</a:t>
            </a:r>
            <a:r>
              <a:rPr lang="en-US">
                <a:latin typeface="Tahoma"/>
                <a:ea typeface="Tahoma"/>
                <a:cs typeface="Tahoma"/>
              </a:rPr>
              <a:t> </a:t>
            </a:r>
            <a:endParaRPr lang="en-US"/>
          </a:p>
        </p:txBody>
      </p:sp>
      <p:sp>
        <p:nvSpPr>
          <p:cNvPr id="4" name="Slide Number Placeholder 3"/>
          <p:cNvSpPr>
            <a:spLocks noGrp="1"/>
          </p:cNvSpPr>
          <p:nvPr>
            <p:ph type="sldNum" sz="quarter" idx="5"/>
          </p:nvPr>
        </p:nvSpPr>
        <p:spPr/>
        <p:txBody>
          <a:bodyPr/>
          <a:lstStyle/>
          <a:p>
            <a:fld id="{D5ACEE01-41AF-2A4D-9C8A-1F63ADF14122}" type="slidenum">
              <a:rPr lang="en-US" smtClean="0"/>
              <a:t>9</a:t>
            </a:fld>
            <a:endParaRPr lang="en-US"/>
          </a:p>
        </p:txBody>
      </p:sp>
    </p:spTree>
    <p:extLst>
      <p:ext uri="{BB962C8B-B14F-4D97-AF65-F5344CB8AC3E}">
        <p14:creationId xmlns:p14="http://schemas.microsoft.com/office/powerpoint/2010/main" val="202767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6D7F-984F-6A37-DDC0-B39086B7A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026E2A-484F-1FF1-9610-7833A7BBC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57AF9C-C809-0917-AD8B-0A7455562E5B}"/>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D79CBF49-C097-B43C-4986-F6D8D8E39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6A0830-8C75-F301-0472-64890DA37459}"/>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1968001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039B-CACC-DAE0-DAE1-4A2A6BFC91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DE6C85-F47C-C865-57D4-232459325D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BCE68-7B38-1826-5EC5-583D30677389}"/>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1EE267CB-ECE7-0957-CD7F-CBC57D485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E1EB0-058E-B906-3083-4B02C06BFA48}"/>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77941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2D9223-E93D-6350-1946-EC188008CA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D169C2-BFA9-379E-9B04-4AC11C0BD0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40D83-E258-4B00-EB07-EBB695B24A21}"/>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B2FA4F08-933E-7912-9BF6-6A387BAA8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A420BE-900B-6ACB-4195-53B17A094E9A}"/>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280089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19F8-BB38-4E2C-6A44-76BF14B29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A34E38-D6AE-26DC-EFD4-7F7A913C8D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DAEBB-AA3E-CFA8-3407-4C8EE2EE1A31}"/>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03ACFDA8-96FF-A304-4F9C-C829BC9A0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A21E5-CAC0-CA2E-B364-6144434075D5}"/>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13879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DAC6-7F15-7FDF-CBC8-5C18DE0B41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D07DA1-AF76-451C-3123-3B1B0A5A6C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27DC2-0819-82DC-8BA2-2E5ABAB95261}"/>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994FE17D-BCBC-6980-6BAA-86F3D4A26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11198-2E93-524C-50C0-BA9E0031F4C5}"/>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74914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7272-ED1C-1EBF-9A09-2BA386D615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8529A-032C-59CD-50B9-84706BBB07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24FBED-04A4-8BAD-498C-26B5DE7DF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217711-5E83-E77B-4C4F-7951B1ABD535}"/>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6" name="Footer Placeholder 5">
            <a:extLst>
              <a:ext uri="{FF2B5EF4-FFF2-40B4-BE49-F238E27FC236}">
                <a16:creationId xmlns:a16="http://schemas.microsoft.com/office/drawing/2014/main" id="{44FCCD2C-45E4-B928-A760-85D7DEC34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FB0CB6-9D73-EEDF-53FB-F8BE088FAA8B}"/>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7843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14D98-8CDD-5D3B-BDAA-EF97CC833F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BB1869-E3C5-50CF-27F3-C67284B27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AD060E-5211-362F-A713-AF972D3CBE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5EEF8B-FC90-9A88-1456-4F3CB8B4B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A960CD-2448-C8A6-9D0B-B237786351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3FD7A7-97F7-E0DE-1E45-4516E5446D0C}"/>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8" name="Footer Placeholder 7">
            <a:extLst>
              <a:ext uri="{FF2B5EF4-FFF2-40B4-BE49-F238E27FC236}">
                <a16:creationId xmlns:a16="http://schemas.microsoft.com/office/drawing/2014/main" id="{DFEE6024-DCC1-20BC-3026-BA90E1900D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AAF423-5D08-F813-DDC3-65661F275D91}"/>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98835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8764-F6DF-F028-8DB7-AD0BE70B15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D16F7E-52B1-8F44-BAEA-6CA5FD92D1F7}"/>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4" name="Footer Placeholder 3">
            <a:extLst>
              <a:ext uri="{FF2B5EF4-FFF2-40B4-BE49-F238E27FC236}">
                <a16:creationId xmlns:a16="http://schemas.microsoft.com/office/drawing/2014/main" id="{6AD4A6B9-2DEA-3443-D8C4-661469CE9C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1A22BC-DF86-2C16-7401-DE831A96ECFD}"/>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63075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70CF79-04CC-26BC-C85F-379AD931A9F4}"/>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3" name="Footer Placeholder 2">
            <a:extLst>
              <a:ext uri="{FF2B5EF4-FFF2-40B4-BE49-F238E27FC236}">
                <a16:creationId xmlns:a16="http://schemas.microsoft.com/office/drawing/2014/main" id="{94470FE2-2736-9675-5385-87C840EB62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FF97F6-3711-D22C-B665-19115AD7FAE9}"/>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404716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60E63-2984-E00E-9C2B-93C2695542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E7CFD4-1E3B-7974-6655-2E880A226C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BBF841-B59E-B3D1-ADFD-DB9576238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17AF2-D57D-234F-46FD-F5114B3268EB}"/>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6" name="Footer Placeholder 5">
            <a:extLst>
              <a:ext uri="{FF2B5EF4-FFF2-40B4-BE49-F238E27FC236}">
                <a16:creationId xmlns:a16="http://schemas.microsoft.com/office/drawing/2014/main" id="{26E80FC1-2C8D-7073-7B56-A19811498F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FEAE27-52EF-4D3C-C52C-F47462884F82}"/>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270285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F017-14EC-E7EF-1E85-915A623CA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93EDB0-4D8D-9D34-7A0D-1845A975D5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438F07-A2C9-1067-8E14-AC83D1729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5D6044-771D-B06A-BD9B-EDD341EC5DC4}"/>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6" name="Footer Placeholder 5">
            <a:extLst>
              <a:ext uri="{FF2B5EF4-FFF2-40B4-BE49-F238E27FC236}">
                <a16:creationId xmlns:a16="http://schemas.microsoft.com/office/drawing/2014/main" id="{BD7F60BE-5692-6A98-5864-DA4FBED902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E428CE-AB0E-02C2-F778-35A1C1615253}"/>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57717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ED69E3-F794-F575-AC4A-69BDBCEB2F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07748F-FDDF-6C78-55F2-21ED9861E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06C16-E113-CBB2-2139-8BAA87DAE4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C6EA3C0E-27E4-AFDC-A801-F5C52AC658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F5C772-999C-D5D7-36AE-A16A9DBA6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548A0C-9AB1-441A-9259-B7D2AA1F8386}" type="slidenum">
              <a:rPr lang="en-US" smtClean="0"/>
              <a:t>‹#›</a:t>
            </a:fld>
            <a:endParaRPr lang="en-US"/>
          </a:p>
        </p:txBody>
      </p:sp>
    </p:spTree>
    <p:extLst>
      <p:ext uri="{BB962C8B-B14F-4D97-AF65-F5344CB8AC3E}">
        <p14:creationId xmlns:p14="http://schemas.microsoft.com/office/powerpoint/2010/main" val="286658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6.png"/><Relationship Id="rId7" Type="http://schemas.openxmlformats.org/officeDocument/2006/relationships/diagramQuickStyle" Target="../diagrams/quickStyle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7.png"/><Relationship Id="rId9" Type="http://schemas.microsoft.com/office/2007/relationships/diagramDrawing" Target="../diagrams/drawing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ynavyhr.navy.mi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7" y="2948609"/>
            <a:ext cx="12195173" cy="1655762"/>
          </a:xfrm>
        </p:spPr>
        <p:txBody>
          <a:bodyPr vert="horz" lIns="91440" tIns="45720" rIns="91440" bIns="45720" rtlCol="0" anchor="t">
            <a:normAutofit/>
          </a:bodyPr>
          <a:lstStyle/>
          <a:p>
            <a:r>
              <a:rPr lang="en-US" sz="3200" b="1" i="0" dirty="0">
                <a:solidFill>
                  <a:srgbClr val="000000"/>
                </a:solidFill>
                <a:latin typeface="Times New Roman"/>
                <a:cs typeface="Times New Roman"/>
              </a:rPr>
              <a:t>Career Development Boards </a:t>
            </a:r>
          </a:p>
        </p:txBody>
      </p:sp>
    </p:spTree>
    <p:extLst>
      <p:ext uri="{BB962C8B-B14F-4D97-AF65-F5344CB8AC3E}">
        <p14:creationId xmlns:p14="http://schemas.microsoft.com/office/powerpoint/2010/main" val="81583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C6E78F-8717-4978-B018-111AE9D9DC83}"/>
              </a:ext>
            </a:extLst>
          </p:cNvPr>
          <p:cNvSpPr>
            <a:spLocks noGrp="1"/>
          </p:cNvSpPr>
          <p:nvPr>
            <p:ph idx="1"/>
          </p:nvPr>
        </p:nvSpPr>
        <p:spPr>
          <a:xfrm>
            <a:off x="1524000" y="1524000"/>
            <a:ext cx="9144000" cy="4820217"/>
          </a:xfrm>
        </p:spPr>
        <p:txBody>
          <a:bodyPr vert="horz" lIns="91440" tIns="45720" rIns="91440" bIns="45720" rtlCol="0" anchor="t">
            <a:noAutofit/>
          </a:bodyPr>
          <a:lstStyle/>
          <a:p>
            <a:pPr>
              <a:lnSpc>
                <a:spcPct val="100000"/>
              </a:lnSpc>
              <a:spcBef>
                <a:spcPts val="300"/>
              </a:spcBef>
              <a:spcAft>
                <a:spcPts val="300"/>
              </a:spcAft>
            </a:pPr>
            <a:r>
              <a:rPr lang="en-US" sz="2000" b="1" i="0" dirty="0">
                <a:solidFill>
                  <a:srgbClr val="000000"/>
                </a:solidFill>
                <a:latin typeface="Times New Roman"/>
                <a:cs typeface="Times New Roman"/>
              </a:rPr>
              <a:t>CCC/DCC</a:t>
            </a:r>
            <a:endParaRPr lang="en-US" sz="2000">
              <a:latin typeface="Times New Roman"/>
              <a:ea typeface="Tahoma"/>
              <a:cs typeface="Times New Roman"/>
            </a:endParaRPr>
          </a:p>
          <a:p>
            <a:pPr marL="685800" lvl="2">
              <a:lnSpc>
                <a:spcPct val="100000"/>
              </a:lnSpc>
              <a:spcBef>
                <a:spcPts val="300"/>
              </a:spcBef>
              <a:spcAft>
                <a:spcPts val="300"/>
              </a:spcAft>
            </a:pPr>
            <a:r>
              <a:rPr lang="en-US" sz="2000" b="0" i="0" dirty="0">
                <a:solidFill>
                  <a:srgbClr val="000000"/>
                </a:solidFill>
                <a:latin typeface="Times New Roman"/>
                <a:cs typeface="Times New Roman"/>
              </a:rPr>
              <a:t>Indoctrinate Sailors on CDB process</a:t>
            </a:r>
            <a:endParaRPr lang="en-US">
              <a:latin typeface="Times New Roman"/>
              <a:ea typeface="Tahoma"/>
              <a:cs typeface="Times New Roman"/>
            </a:endParaRPr>
          </a:p>
          <a:p>
            <a:pPr marL="685800" lvl="2">
              <a:lnSpc>
                <a:spcPct val="100000"/>
              </a:lnSpc>
              <a:spcBef>
                <a:spcPts val="300"/>
              </a:spcBef>
              <a:spcAft>
                <a:spcPts val="300"/>
              </a:spcAft>
            </a:pPr>
            <a:r>
              <a:rPr lang="en-US" sz="2000" b="0" i="0" dirty="0">
                <a:solidFill>
                  <a:srgbClr val="000000"/>
                </a:solidFill>
                <a:latin typeface="Times New Roman"/>
                <a:cs typeface="Times New Roman"/>
              </a:rPr>
              <a:t>Identify Sailors that require a CDB</a:t>
            </a:r>
            <a:endParaRPr lang="en-US">
              <a:latin typeface="Times New Roman"/>
              <a:ea typeface="Tahoma"/>
              <a:cs typeface="Times New Roman"/>
            </a:endParaRPr>
          </a:p>
          <a:p>
            <a:pPr marL="685800" lvl="2">
              <a:lnSpc>
                <a:spcPct val="100000"/>
              </a:lnSpc>
              <a:spcBef>
                <a:spcPts val="300"/>
              </a:spcBef>
              <a:spcAft>
                <a:spcPts val="300"/>
              </a:spcAft>
            </a:pPr>
            <a:r>
              <a:rPr lang="en-US" sz="2000" b="0" i="0" dirty="0">
                <a:solidFill>
                  <a:srgbClr val="000000"/>
                </a:solidFill>
                <a:latin typeface="Times New Roman"/>
                <a:cs typeface="Times New Roman"/>
              </a:rPr>
              <a:t>Schedule CDBs</a:t>
            </a:r>
            <a:endParaRPr lang="en-US">
              <a:latin typeface="Times New Roman"/>
              <a:ea typeface="Tahoma"/>
              <a:cs typeface="Times New Roman"/>
            </a:endParaRPr>
          </a:p>
          <a:p>
            <a:pPr marL="685800" lvl="2">
              <a:lnSpc>
                <a:spcPct val="100000"/>
              </a:lnSpc>
              <a:spcBef>
                <a:spcPts val="300"/>
              </a:spcBef>
              <a:spcAft>
                <a:spcPts val="300"/>
              </a:spcAft>
            </a:pPr>
            <a:r>
              <a:rPr lang="en-US" sz="2000" b="0" i="0" dirty="0">
                <a:solidFill>
                  <a:srgbClr val="000000"/>
                </a:solidFill>
                <a:latin typeface="Times New Roman"/>
                <a:cs typeface="Times New Roman"/>
              </a:rPr>
              <a:t>Disseminate CDB schedule (</a:t>
            </a:r>
            <a:r>
              <a:rPr lang="en-US" dirty="0">
                <a:solidFill>
                  <a:srgbClr val="000000"/>
                </a:solidFill>
                <a:latin typeface="Times New Roman"/>
                <a:cs typeface="Times New Roman"/>
              </a:rPr>
              <a:t>e-mail</a:t>
            </a:r>
            <a:r>
              <a:rPr lang="en-US" sz="2000" b="0" i="0" dirty="0">
                <a:solidFill>
                  <a:srgbClr val="000000"/>
                </a:solidFill>
                <a:latin typeface="Times New Roman"/>
                <a:cs typeface="Times New Roman"/>
              </a:rPr>
              <a:t>, POD, POW, etc.)</a:t>
            </a:r>
            <a:endParaRPr lang="en-US">
              <a:latin typeface="Times New Roman"/>
              <a:ea typeface="Tahoma"/>
              <a:cs typeface="Times New Roman"/>
            </a:endParaRPr>
          </a:p>
          <a:p>
            <a:pPr marL="685800" lvl="2">
              <a:lnSpc>
                <a:spcPct val="100000"/>
              </a:lnSpc>
              <a:spcBef>
                <a:spcPts val="300"/>
              </a:spcBef>
              <a:spcAft>
                <a:spcPts val="300"/>
              </a:spcAft>
            </a:pPr>
            <a:r>
              <a:rPr lang="en-US" sz="2000" b="0" i="0" dirty="0">
                <a:solidFill>
                  <a:srgbClr val="000000"/>
                </a:solidFill>
                <a:latin typeface="Times New Roman"/>
                <a:cs typeface="Times New Roman"/>
              </a:rPr>
              <a:t>Notify board members and Sailors of date, time, and location of CDB</a:t>
            </a:r>
            <a:endParaRPr lang="en-US">
              <a:latin typeface="Times New Roman"/>
              <a:ea typeface="Tahoma"/>
              <a:cs typeface="Times New Roman"/>
            </a:endParaRPr>
          </a:p>
          <a:p>
            <a:pPr marL="685800" lvl="2">
              <a:lnSpc>
                <a:spcPct val="100000"/>
              </a:lnSpc>
              <a:spcBef>
                <a:spcPts val="300"/>
              </a:spcBef>
              <a:spcAft>
                <a:spcPts val="300"/>
              </a:spcAft>
            </a:pPr>
            <a:r>
              <a:rPr lang="en-US" sz="2000" b="0" i="0" dirty="0">
                <a:solidFill>
                  <a:srgbClr val="000000"/>
                </a:solidFill>
                <a:latin typeface="Times New Roman"/>
                <a:cs typeface="Times New Roman"/>
              </a:rPr>
              <a:t>Document CDB members, minutes, recommendations, and approval or disapproval comments within CIMS</a:t>
            </a:r>
            <a:endParaRPr lang="en-US">
              <a:latin typeface="Times New Roman"/>
              <a:ea typeface="Tahoma"/>
              <a:cs typeface="Times New Roman"/>
            </a:endParaRPr>
          </a:p>
          <a:p>
            <a:pPr marL="685800" lvl="2">
              <a:lnSpc>
                <a:spcPct val="100000"/>
              </a:lnSpc>
              <a:spcBef>
                <a:spcPts val="300"/>
              </a:spcBef>
              <a:spcAft>
                <a:spcPts val="300"/>
              </a:spcAft>
            </a:pPr>
            <a:r>
              <a:rPr lang="en-US" sz="2000" b="0" i="0" dirty="0">
                <a:solidFill>
                  <a:srgbClr val="000000"/>
                </a:solidFill>
                <a:latin typeface="Times New Roman"/>
                <a:cs typeface="Times New Roman"/>
              </a:rPr>
              <a:t>Update Sailor career decision</a:t>
            </a:r>
            <a:endParaRPr lang="en-US">
              <a:latin typeface="Times New Roman"/>
              <a:ea typeface="Tahoma"/>
              <a:cs typeface="Times New Roman"/>
            </a:endParaRPr>
          </a:p>
          <a:p>
            <a:pPr marL="685800" lvl="2">
              <a:lnSpc>
                <a:spcPct val="100000"/>
              </a:lnSpc>
              <a:spcBef>
                <a:spcPts val="300"/>
              </a:spcBef>
              <a:spcAft>
                <a:spcPts val="300"/>
              </a:spcAft>
            </a:pPr>
            <a:r>
              <a:rPr lang="en-US" sz="2000" b="0" i="0" dirty="0">
                <a:solidFill>
                  <a:srgbClr val="000000"/>
                </a:solidFill>
                <a:latin typeface="Times New Roman"/>
                <a:cs typeface="Times New Roman"/>
              </a:rPr>
              <a:t>Provide Sailor with final ICDP</a:t>
            </a:r>
            <a:endParaRPr lang="en-US">
              <a:latin typeface="Times New Roman"/>
              <a:ea typeface="Tahoma"/>
              <a:cs typeface="Times New Roman"/>
            </a:endParaRPr>
          </a:p>
          <a:p>
            <a:pPr marL="685800" lvl="2">
              <a:lnSpc>
                <a:spcPct val="100000"/>
              </a:lnSpc>
              <a:spcBef>
                <a:spcPts val="300"/>
              </a:spcBef>
              <a:spcAft>
                <a:spcPts val="300"/>
              </a:spcAft>
            </a:pPr>
            <a:r>
              <a:rPr lang="en-US" sz="2000" b="0" i="0" dirty="0">
                <a:solidFill>
                  <a:srgbClr val="000000"/>
                </a:solidFill>
                <a:latin typeface="Times New Roman"/>
                <a:cs typeface="Times New Roman"/>
              </a:rPr>
              <a:t>Follow-up as needed</a:t>
            </a:r>
            <a:endParaRPr lang="en-US" sz="1800" dirty="0">
              <a:latin typeface="Times New Roman"/>
              <a:ea typeface="Tahoma"/>
              <a:cs typeface="Times New Roman"/>
            </a:endParaRPr>
          </a:p>
          <a:p>
            <a:endParaRPr lang="en-US" sz="2400" dirty="0">
              <a:latin typeface="Times New Roman" panose="02020603050405020304" pitchFamily="18" charset="0"/>
            </a:endParaRPr>
          </a:p>
          <a:p>
            <a:endParaRPr lang="en-US" sz="2400" dirty="0">
              <a:latin typeface="Times New Roman" panose="02020603050405020304" pitchFamily="18" charset="0"/>
            </a:endParaRPr>
          </a:p>
          <a:p>
            <a:endParaRPr lang="en-US" sz="2400" dirty="0">
              <a:latin typeface="Times New Roman" panose="02020603050405020304" pitchFamily="18" charset="0"/>
            </a:endParaRPr>
          </a:p>
        </p:txBody>
      </p:sp>
      <p:sp>
        <p:nvSpPr>
          <p:cNvPr id="7" name="Title 1">
            <a:extLst>
              <a:ext uri="{FF2B5EF4-FFF2-40B4-BE49-F238E27FC236}">
                <a16:creationId xmlns:a16="http://schemas.microsoft.com/office/drawing/2014/main" id="{365E7420-DD87-5170-53C2-D71B54D9B8E8}"/>
              </a:ext>
            </a:extLst>
          </p:cNvPr>
          <p:cNvSpPr>
            <a:spLocks noGrp="1"/>
          </p:cNvSpPr>
          <p:nvPr>
            <p:ph type="title"/>
          </p:nvPr>
        </p:nvSpPr>
        <p:spPr>
          <a:xfrm>
            <a:off x="-656" y="5385"/>
            <a:ext cx="12193311" cy="1349895"/>
          </a:xfrm>
        </p:spPr>
        <p:txBody>
          <a:bodyPr>
            <a:noAutofit/>
          </a:bodyPr>
          <a:lstStyle/>
          <a:p>
            <a:pPr algn="ctr"/>
            <a:r>
              <a:rPr lang="en-US" sz="3200" b="1" i="0" dirty="0">
                <a:solidFill>
                  <a:srgbClr val="000000"/>
                </a:solidFill>
                <a:latin typeface="Times New Roman"/>
                <a:ea typeface="Tahoma"/>
                <a:cs typeface="Tahoma"/>
              </a:rPr>
              <a:t>Career Development Board </a:t>
            </a:r>
            <a:br>
              <a:rPr lang="en-US" sz="2800" dirty="0">
                <a:solidFill>
                  <a:srgbClr val="000000"/>
                </a:solidFill>
                <a:latin typeface="Calibri"/>
                <a:ea typeface="Tahoma"/>
                <a:cs typeface="Tahoma"/>
              </a:rPr>
            </a:br>
            <a:r>
              <a:rPr lang="en-US" sz="2000" dirty="0">
                <a:latin typeface="Times New Roman"/>
                <a:ea typeface="Tahoma"/>
                <a:cs typeface="Tahoma"/>
              </a:rPr>
              <a:t>Responsibilities (cont.)</a:t>
            </a:r>
          </a:p>
        </p:txBody>
      </p:sp>
    </p:spTree>
    <p:extLst>
      <p:ext uri="{BB962C8B-B14F-4D97-AF65-F5344CB8AC3E}">
        <p14:creationId xmlns:p14="http://schemas.microsoft.com/office/powerpoint/2010/main" val="3644908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E66AEEA-CA2F-D5A7-D133-E0306A5C12D4}"/>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9D9D433-3177-2AEB-0303-BE4A68DDB63A}"/>
              </a:ext>
            </a:extLst>
          </p:cNvPr>
          <p:cNvSpPr txBox="1">
            <a:spLocks/>
          </p:cNvSpPr>
          <p:nvPr/>
        </p:nvSpPr>
        <p:spPr>
          <a:xfrm>
            <a:off x="1524000" y="1219200"/>
            <a:ext cx="9144000" cy="50878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bg2"/>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2"/>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300"/>
              </a:spcAft>
              <a:buFont typeface="Arial" panose="020B0604020202020204" pitchFamily="34" charset="0"/>
              <a:buChar char="•"/>
              <a:defRPr/>
            </a:pPr>
            <a:r>
              <a:rPr lang="en-US" sz="2000" b="0" i="0" dirty="0">
                <a:solidFill>
                  <a:srgbClr val="000000"/>
                </a:solidFill>
                <a:latin typeface="Times New Roman"/>
                <a:cs typeface="Times New Roman"/>
              </a:rPr>
              <a:t>Location</a:t>
            </a:r>
            <a:endParaRPr lang="en-US" sz="2000">
              <a:solidFill>
                <a:srgbClr val="FFFEF9"/>
              </a:solidFill>
              <a:latin typeface="Times New Roman"/>
              <a:ea typeface="Tahoma"/>
              <a:cs typeface="Times New Roman"/>
            </a:endParaRPr>
          </a:p>
          <a:p>
            <a:pPr marL="800100" lvl="2" indent="-342900">
              <a:lnSpc>
                <a:spcPct val="100000"/>
              </a:lnSpc>
              <a:spcBef>
                <a:spcPts val="300"/>
              </a:spcBef>
              <a:spcAft>
                <a:spcPts val="300"/>
              </a:spcAft>
              <a:buFont typeface="Arial" panose="020B0604020202020204" pitchFamily="34" charset="0"/>
              <a:buChar char="•"/>
              <a:defRPr/>
            </a:pPr>
            <a:r>
              <a:rPr lang="en-US" sz="2000" b="0" i="0" dirty="0">
                <a:solidFill>
                  <a:srgbClr val="000000"/>
                </a:solidFill>
                <a:latin typeface="Times New Roman"/>
                <a:cs typeface="Times New Roman"/>
              </a:rPr>
              <a:t>Suitable for private counseling</a:t>
            </a:r>
            <a:endParaRPr lang="en-US">
              <a:solidFill>
                <a:srgbClr val="FFFEF9"/>
              </a:solidFill>
              <a:latin typeface="Times New Roman"/>
              <a:ea typeface="Tahoma"/>
              <a:cs typeface="Times New Roman"/>
            </a:endParaRPr>
          </a:p>
          <a:p>
            <a:pPr marL="800100" lvl="2" indent="-342900">
              <a:lnSpc>
                <a:spcPct val="100000"/>
              </a:lnSpc>
              <a:spcBef>
                <a:spcPts val="300"/>
              </a:spcBef>
              <a:spcAft>
                <a:spcPts val="300"/>
              </a:spcAft>
              <a:buFont typeface="Arial" panose="020B0604020202020204" pitchFamily="34" charset="0"/>
              <a:buChar char="•"/>
              <a:defRPr/>
            </a:pPr>
            <a:r>
              <a:rPr lang="en-US" dirty="0">
                <a:solidFill>
                  <a:srgbClr val="000000"/>
                </a:solidFill>
                <a:latin typeface="Times New Roman"/>
                <a:cs typeface="Segoe UI"/>
              </a:rPr>
              <a:t>Presentable and free</a:t>
            </a:r>
            <a:r>
              <a:rPr lang="en-US" sz="2000" b="0" i="0" dirty="0">
                <a:solidFill>
                  <a:srgbClr val="000000"/>
                </a:solidFill>
                <a:latin typeface="Times New Roman"/>
                <a:cs typeface="Segoe UI"/>
              </a:rPr>
              <a:t> from distractions </a:t>
            </a:r>
            <a:endParaRPr lang="en-US">
              <a:solidFill>
                <a:srgbClr val="FFFEF9"/>
              </a:solidFill>
              <a:latin typeface="Times New Roman"/>
              <a:ea typeface="Tahoma"/>
              <a:cs typeface="Segoe UI"/>
            </a:endParaRPr>
          </a:p>
          <a:p>
            <a:pPr>
              <a:lnSpc>
                <a:spcPct val="100000"/>
              </a:lnSpc>
              <a:spcBef>
                <a:spcPts val="300"/>
              </a:spcBef>
              <a:spcAft>
                <a:spcPts val="300"/>
              </a:spcAft>
              <a:buFont typeface="Arial" panose="020B0604020202020204" pitchFamily="34" charset="0"/>
              <a:buChar char="•"/>
              <a:defRPr/>
            </a:pPr>
            <a:r>
              <a:rPr lang="en-US" sz="2000" b="0" i="0" dirty="0">
                <a:solidFill>
                  <a:srgbClr val="000000"/>
                </a:solidFill>
                <a:latin typeface="Times New Roman"/>
                <a:cs typeface="Segoe UI"/>
              </a:rPr>
              <a:t>Documents</a:t>
            </a:r>
            <a:endParaRPr lang="en-US" sz="2000">
              <a:solidFill>
                <a:srgbClr val="FFFEF9"/>
              </a:solidFill>
              <a:latin typeface="Times New Roman"/>
              <a:ea typeface="Tahoma"/>
              <a:cs typeface="Segoe UI"/>
            </a:endParaRPr>
          </a:p>
          <a:p>
            <a:pPr marL="800100" lvl="2" indent="-342900">
              <a:lnSpc>
                <a:spcPct val="100000"/>
              </a:lnSpc>
              <a:spcBef>
                <a:spcPts val="300"/>
              </a:spcBef>
              <a:spcAft>
                <a:spcPts val="300"/>
              </a:spcAft>
              <a:buFont typeface="Arial" panose="020B0604020202020204" pitchFamily="34" charset="0"/>
              <a:buChar char="•"/>
              <a:defRPr/>
            </a:pPr>
            <a:r>
              <a:rPr lang="en-US" sz="2000" b="0" i="0" dirty="0">
                <a:solidFill>
                  <a:srgbClr val="000000"/>
                </a:solidFill>
                <a:latin typeface="Times New Roman"/>
                <a:cs typeface="Segoe UI"/>
              </a:rPr>
              <a:t>CDB </a:t>
            </a:r>
            <a:r>
              <a:rPr lang="en-US" sz="2000" b="0" i="0" dirty="0">
                <a:solidFill>
                  <a:srgbClr val="000000"/>
                </a:solidFill>
                <a:latin typeface="Times New Roman"/>
                <a:cs typeface="Times New Roman"/>
              </a:rPr>
              <a:t>interview sheet / ICDP</a:t>
            </a:r>
            <a:endParaRPr lang="en-US">
              <a:solidFill>
                <a:srgbClr val="FFFEF9"/>
              </a:solidFill>
              <a:latin typeface="Times New Roman"/>
              <a:ea typeface="Tahoma"/>
              <a:cs typeface="Times New Roman"/>
            </a:endParaRPr>
          </a:p>
          <a:p>
            <a:pPr marL="800100" lvl="2" indent="-342900">
              <a:lnSpc>
                <a:spcPct val="100000"/>
              </a:lnSpc>
              <a:spcBef>
                <a:spcPts val="300"/>
              </a:spcBef>
              <a:spcAft>
                <a:spcPts val="300"/>
              </a:spcAft>
              <a:buFont typeface="Arial" panose="020B0604020202020204" pitchFamily="34" charset="0"/>
              <a:buChar char="•"/>
              <a:defRPr/>
            </a:pPr>
            <a:r>
              <a:rPr lang="en-US" sz="2000" b="0" i="0" dirty="0">
                <a:solidFill>
                  <a:srgbClr val="000000"/>
                </a:solidFill>
                <a:latin typeface="Times New Roman"/>
                <a:cs typeface="Segoe UI"/>
              </a:rPr>
              <a:t>Last Eval (as applicable)</a:t>
            </a:r>
            <a:endParaRPr lang="en-US">
              <a:solidFill>
                <a:srgbClr val="FFFEF9"/>
              </a:solidFill>
              <a:latin typeface="Times New Roman"/>
              <a:ea typeface="Tahoma"/>
              <a:cs typeface="Segoe UI"/>
            </a:endParaRPr>
          </a:p>
          <a:p>
            <a:pPr marL="800100" lvl="2" indent="-342900">
              <a:lnSpc>
                <a:spcPct val="100000"/>
              </a:lnSpc>
              <a:spcBef>
                <a:spcPts val="300"/>
              </a:spcBef>
              <a:spcAft>
                <a:spcPts val="300"/>
              </a:spcAft>
              <a:buFont typeface="Arial" panose="020B0604020202020204" pitchFamily="34" charset="0"/>
              <a:buChar char="•"/>
              <a:defRPr/>
            </a:pPr>
            <a:r>
              <a:rPr lang="en-US" sz="2000" b="0" i="0" dirty="0">
                <a:solidFill>
                  <a:srgbClr val="000000"/>
                </a:solidFill>
                <a:latin typeface="Times New Roman"/>
                <a:cs typeface="Segoe UI"/>
              </a:rPr>
              <a:t>Last advancement exam profile sheet (as applicable)</a:t>
            </a:r>
            <a:endParaRPr lang="en-US">
              <a:solidFill>
                <a:srgbClr val="FFFEF9"/>
              </a:solidFill>
              <a:latin typeface="Times New Roman"/>
              <a:ea typeface="Tahoma"/>
              <a:cs typeface="Segoe UI"/>
            </a:endParaRPr>
          </a:p>
          <a:p>
            <a:pPr marL="800100" lvl="2" indent="-342900">
              <a:lnSpc>
                <a:spcPct val="100000"/>
              </a:lnSpc>
              <a:spcBef>
                <a:spcPts val="300"/>
              </a:spcBef>
              <a:spcAft>
                <a:spcPts val="300"/>
              </a:spcAft>
              <a:buFont typeface="Arial" panose="020B0604020202020204" pitchFamily="34" charset="0"/>
              <a:buChar char="•"/>
              <a:defRPr/>
            </a:pPr>
            <a:r>
              <a:rPr lang="en-US" sz="2000" b="0" i="0" dirty="0">
                <a:solidFill>
                  <a:srgbClr val="000000"/>
                </a:solidFill>
                <a:latin typeface="Times New Roman"/>
                <a:ea typeface="Tahoma"/>
                <a:cs typeface="Segoe UI"/>
              </a:rPr>
              <a:t>My Navy Assignment Negotiation Table</a:t>
            </a:r>
            <a:endParaRPr lang="en-US" sz="2000" b="0" i="0">
              <a:solidFill>
                <a:srgbClr val="000000"/>
              </a:solidFill>
              <a:latin typeface="Times New Roman"/>
              <a:ea typeface="Tahoma"/>
              <a:cs typeface="Segoe UI"/>
            </a:endParaRPr>
          </a:p>
          <a:p>
            <a:pPr marL="800100" lvl="2" indent="-342900">
              <a:lnSpc>
                <a:spcPct val="100000"/>
              </a:lnSpc>
              <a:spcBef>
                <a:spcPts val="300"/>
              </a:spcBef>
              <a:spcAft>
                <a:spcPts val="300"/>
              </a:spcAft>
              <a:buFont typeface="Arial" panose="020B0604020202020204" pitchFamily="34" charset="0"/>
              <a:buChar char="•"/>
              <a:defRPr/>
            </a:pPr>
            <a:r>
              <a:rPr lang="en-US" sz="2000" b="0" i="0" dirty="0">
                <a:solidFill>
                  <a:srgbClr val="000000"/>
                </a:solidFill>
                <a:latin typeface="Times New Roman"/>
                <a:cs typeface="Segoe UI"/>
              </a:rPr>
              <a:t>LaDR</a:t>
            </a:r>
            <a:endParaRPr lang="en-US">
              <a:solidFill>
                <a:srgbClr val="FFFEF9"/>
              </a:solidFill>
              <a:latin typeface="Times New Roman"/>
              <a:ea typeface="Tahoma"/>
              <a:cs typeface="Segoe UI"/>
            </a:endParaRPr>
          </a:p>
          <a:p>
            <a:pPr marL="800100" lvl="2" indent="-342900">
              <a:lnSpc>
                <a:spcPct val="100000"/>
              </a:lnSpc>
              <a:spcBef>
                <a:spcPts val="300"/>
              </a:spcBef>
              <a:spcAft>
                <a:spcPts val="300"/>
              </a:spcAft>
              <a:buFont typeface="Arial" panose="020B0604020202020204" pitchFamily="34" charset="0"/>
              <a:buChar char="•"/>
              <a:defRPr/>
            </a:pPr>
            <a:r>
              <a:rPr lang="en-US" sz="2000" b="0" i="0" dirty="0">
                <a:solidFill>
                  <a:srgbClr val="000000"/>
                </a:solidFill>
                <a:latin typeface="Times New Roman"/>
                <a:ea typeface="Tahoma"/>
                <a:cs typeface="Segoe UI"/>
              </a:rPr>
              <a:t>Rating community health slide</a:t>
            </a:r>
            <a:endParaRPr lang="en-US" sz="2000" b="0" i="0">
              <a:solidFill>
                <a:srgbClr val="000000"/>
              </a:solidFill>
              <a:latin typeface="Times New Roman"/>
              <a:ea typeface="Tahoma"/>
              <a:cs typeface="Segoe UI"/>
            </a:endParaRPr>
          </a:p>
          <a:p>
            <a:pPr marL="800100" lvl="2" indent="-342900">
              <a:lnSpc>
                <a:spcPct val="100000"/>
              </a:lnSpc>
              <a:spcBef>
                <a:spcPts val="300"/>
              </a:spcBef>
              <a:spcAft>
                <a:spcPts val="300"/>
              </a:spcAft>
              <a:buFont typeface="Arial" panose="020B0604020202020204" pitchFamily="34" charset="0"/>
              <a:buChar char="•"/>
            </a:pPr>
            <a:r>
              <a:rPr lang="en-US" sz="2000" b="0" i="0" dirty="0">
                <a:solidFill>
                  <a:srgbClr val="000000"/>
                </a:solidFill>
                <a:latin typeface="Times New Roman"/>
                <a:ea typeface="Tahoma"/>
                <a:cs typeface="Segoe UI"/>
              </a:rPr>
              <a:t>Military Life Cycle (first term, mid-career, TAP)</a:t>
            </a:r>
            <a:endParaRPr lang="en-US" sz="2000" b="0" i="0">
              <a:solidFill>
                <a:srgbClr val="000000"/>
              </a:solidFill>
              <a:latin typeface="Times New Roman"/>
              <a:ea typeface="Tahoma"/>
              <a:cs typeface="Segoe UI"/>
            </a:endParaRPr>
          </a:p>
          <a:p>
            <a:pPr marL="800100" lvl="2" indent="-342900">
              <a:lnSpc>
                <a:spcPct val="100000"/>
              </a:lnSpc>
              <a:spcBef>
                <a:spcPts val="300"/>
              </a:spcBef>
              <a:spcAft>
                <a:spcPts val="300"/>
              </a:spcAft>
              <a:buFont typeface="Arial" panose="020B0604020202020204" pitchFamily="34" charset="0"/>
              <a:buChar char="•"/>
            </a:pPr>
            <a:r>
              <a:rPr lang="en-US" sz="2000" b="0" i="0" dirty="0">
                <a:solidFill>
                  <a:srgbClr val="000000"/>
                </a:solidFill>
                <a:latin typeface="Times New Roman"/>
                <a:ea typeface="Tahoma"/>
                <a:cs typeface="Segoe UI"/>
              </a:rPr>
              <a:t>Any other supporting information to assist in achieving goals</a:t>
            </a:r>
          </a:p>
          <a:p>
            <a:pPr>
              <a:lnSpc>
                <a:spcPct val="100000"/>
              </a:lnSpc>
              <a:spcBef>
                <a:spcPts val="300"/>
              </a:spcBef>
              <a:spcAft>
                <a:spcPts val="300"/>
              </a:spcAft>
              <a:buFont typeface="Arial" panose="020B0604020202020204" pitchFamily="34" charset="0"/>
              <a:buChar char="•"/>
            </a:pPr>
            <a:endParaRPr lang="en-US" sz="2400" dirty="0"/>
          </a:p>
        </p:txBody>
      </p:sp>
      <p:sp>
        <p:nvSpPr>
          <p:cNvPr id="7" name="Title 1">
            <a:extLst>
              <a:ext uri="{FF2B5EF4-FFF2-40B4-BE49-F238E27FC236}">
                <a16:creationId xmlns:a16="http://schemas.microsoft.com/office/drawing/2014/main" id="{483EF84B-F0EC-40A8-BDDC-A6BF25084BCB}"/>
              </a:ext>
            </a:extLst>
          </p:cNvPr>
          <p:cNvSpPr>
            <a:spLocks noGrp="1"/>
          </p:cNvSpPr>
          <p:nvPr>
            <p:ph type="title"/>
          </p:nvPr>
        </p:nvSpPr>
        <p:spPr>
          <a:xfrm>
            <a:off x="-656" y="5385"/>
            <a:ext cx="12193311" cy="1349895"/>
          </a:xfrm>
        </p:spPr>
        <p:txBody>
          <a:bodyPr>
            <a:noAutofit/>
          </a:bodyPr>
          <a:lstStyle/>
          <a:p>
            <a:pPr algn="ctr"/>
            <a:r>
              <a:rPr lang="en-US" sz="3200" b="1" i="0" dirty="0">
                <a:solidFill>
                  <a:srgbClr val="000000"/>
                </a:solidFill>
                <a:latin typeface="Times New Roman"/>
                <a:ea typeface="Tahoma"/>
                <a:cs typeface="Tahoma"/>
              </a:rPr>
              <a:t>Career Development Board </a:t>
            </a:r>
            <a:br>
              <a:rPr lang="en-US" sz="2800" dirty="0">
                <a:solidFill>
                  <a:srgbClr val="000000"/>
                </a:solidFill>
                <a:latin typeface="Calibri"/>
                <a:ea typeface="Tahoma"/>
                <a:cs typeface="Tahoma"/>
              </a:rPr>
            </a:br>
            <a:r>
              <a:rPr lang="en-US" sz="2000" dirty="0">
                <a:latin typeface="Times New Roman"/>
                <a:ea typeface="Tahoma"/>
                <a:cs typeface="Tahoma"/>
              </a:rPr>
              <a:t>Preparation</a:t>
            </a:r>
          </a:p>
        </p:txBody>
      </p:sp>
    </p:spTree>
    <p:extLst>
      <p:ext uri="{BB962C8B-B14F-4D97-AF65-F5344CB8AC3E}">
        <p14:creationId xmlns:p14="http://schemas.microsoft.com/office/powerpoint/2010/main" val="17724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361661"/>
            <a:ext cx="9144000" cy="4849186"/>
          </a:xfrm>
        </p:spPr>
        <p:txBody>
          <a:bodyPr vert="horz" lIns="91440" tIns="45720" rIns="91440" bIns="45720" rtlCol="0" anchor="t">
            <a:normAutofit/>
          </a:bodyPr>
          <a:lstStyle/>
          <a:p>
            <a:pPr>
              <a:lnSpc>
                <a:spcPct val="100000"/>
              </a:lnSpc>
              <a:spcBef>
                <a:spcPts val="300"/>
              </a:spcBef>
              <a:spcAft>
                <a:spcPts val="300"/>
              </a:spcAft>
            </a:pPr>
            <a:r>
              <a:rPr lang="en-US" sz="2000" b="0" i="0" dirty="0">
                <a:solidFill>
                  <a:srgbClr val="000000"/>
                </a:solidFill>
                <a:latin typeface="Times New Roman"/>
                <a:ea typeface="Tahoma"/>
                <a:cs typeface="Tahoma"/>
              </a:rPr>
              <a:t>Find out what is important to the Sailor and their family</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Get the Sailor engaged in a conversation</a:t>
            </a:r>
            <a:endParaRPr lang="en-US" sz="2000">
              <a:latin typeface="Times New Roman"/>
              <a:ea typeface="Tahoma" panose="020B0604030504040204" pitchFamily="34" charset="0"/>
              <a:cs typeface="Tahoma" panose="020B0604030504040204" pitchFamily="34" charset="0"/>
            </a:endParaRPr>
          </a:p>
          <a:p>
            <a:pPr>
              <a:lnSpc>
                <a:spcPct val="100000"/>
              </a:lnSpc>
              <a:spcBef>
                <a:spcPts val="300"/>
              </a:spcBef>
              <a:spcAft>
                <a:spcPts val="300"/>
              </a:spcAft>
            </a:pPr>
            <a:r>
              <a:rPr lang="en-US" sz="2000" b="0" i="0" dirty="0">
                <a:solidFill>
                  <a:srgbClr val="000000"/>
                </a:solidFill>
                <a:latin typeface="Times New Roman"/>
                <a:ea typeface="Tahoma"/>
                <a:cs typeface="Tahoma"/>
              </a:rPr>
              <a:t>Be mindful of tone and delivery as CDBs should be positive in nature for the Sailor and not utilized for disciplinary discussions</a:t>
            </a:r>
            <a:endParaRPr lang="en-US" sz="2000">
              <a:latin typeface="Times New Roman"/>
              <a:ea typeface="Tahoma" panose="020B0604030504040204" pitchFamily="34" charset="0"/>
              <a:cs typeface="Tahoma" panose="020B0604030504040204" pitchFamily="34" charset="0"/>
            </a:endParaRPr>
          </a:p>
          <a:p>
            <a:pPr>
              <a:lnSpc>
                <a:spcPct val="100000"/>
              </a:lnSpc>
              <a:spcBef>
                <a:spcPts val="300"/>
              </a:spcBef>
              <a:spcAft>
                <a:spcPts val="300"/>
              </a:spcAft>
            </a:pPr>
            <a:r>
              <a:rPr lang="en-US" sz="2000" b="0" i="0" dirty="0">
                <a:solidFill>
                  <a:srgbClr val="000000"/>
                </a:solidFill>
                <a:latin typeface="Times New Roman"/>
                <a:ea typeface="Tahoma"/>
                <a:cs typeface="Tahoma"/>
              </a:rPr>
              <a:t>Ensure discussion is focused and specific to the goals that the Sailor wants to achieve, then connect them to resources to achieve their goals</a:t>
            </a:r>
            <a:endParaRPr lang="en-US" sz="2000">
              <a:latin typeface="Times New Roman"/>
              <a:ea typeface="Tahoma" panose="020B0604030504040204" pitchFamily="34" charset="0"/>
              <a:cs typeface="Tahoma" panose="020B0604030504040204" pitchFamily="34" charset="0"/>
            </a:endParaRPr>
          </a:p>
          <a:p>
            <a:pPr>
              <a:lnSpc>
                <a:spcPct val="100000"/>
              </a:lnSpc>
              <a:spcBef>
                <a:spcPts val="300"/>
              </a:spcBef>
              <a:spcAft>
                <a:spcPts val="300"/>
              </a:spcAft>
            </a:pPr>
            <a:r>
              <a:rPr lang="en-US" sz="2000" b="0" i="0" dirty="0">
                <a:solidFill>
                  <a:srgbClr val="000000"/>
                </a:solidFill>
                <a:latin typeface="Times New Roman"/>
                <a:ea typeface="Tahoma"/>
                <a:cs typeface="Tahoma"/>
              </a:rPr>
              <a:t>Keep privacy in mind</a:t>
            </a:r>
            <a:endParaRPr lang="en-US" sz="2000">
              <a:latin typeface="Times New Roman"/>
              <a:ea typeface="Tahoma" panose="020B0604030504040204" pitchFamily="34" charset="0"/>
              <a:cs typeface="Tahoma" panose="020B0604030504040204" pitchFamily="34" charset="0"/>
            </a:endParaRPr>
          </a:p>
          <a:p>
            <a:pPr>
              <a:lnSpc>
                <a:spcPct val="100000"/>
              </a:lnSpc>
              <a:spcBef>
                <a:spcPts val="300"/>
              </a:spcBef>
              <a:spcAft>
                <a:spcPts val="300"/>
              </a:spcAft>
            </a:pPr>
            <a:r>
              <a:rPr lang="en-US" sz="2000" b="0" i="0" dirty="0">
                <a:solidFill>
                  <a:srgbClr val="000000"/>
                </a:solidFill>
                <a:latin typeface="Times New Roman"/>
                <a:ea typeface="Tahoma"/>
                <a:cs typeface="Tahoma"/>
              </a:rPr>
              <a:t>Ensure board members are briefed and ready for the CDB prior to beginning</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Welcome them to the team, provide clear expectations and discuss how they support the command mission</a:t>
            </a:r>
            <a:endParaRPr lang="en-US" sz="2500" dirty="0">
              <a:solidFill>
                <a:srgbClr val="E8B010"/>
              </a:solidFill>
              <a:latin typeface="Aptos" panose="02110004020202020204"/>
              <a:ea typeface="Tahoma"/>
              <a:cs typeface="Tahoma"/>
            </a:endParaRPr>
          </a:p>
          <a:p>
            <a:pPr>
              <a:lnSpc>
                <a:spcPct val="100000"/>
              </a:lnSpc>
              <a:spcBef>
                <a:spcPts val="300"/>
              </a:spcBef>
              <a:spcAft>
                <a:spcPts val="300"/>
              </a:spcAft>
              <a:buNone/>
            </a:pPr>
            <a:endParaRPr lang="en-US" sz="2500" dirty="0">
              <a:ea typeface="Tahoma"/>
              <a:cs typeface="Tahoma"/>
            </a:endParaRPr>
          </a:p>
          <a:p>
            <a:pPr>
              <a:lnSpc>
                <a:spcPct val="100000"/>
              </a:lnSpc>
              <a:spcBef>
                <a:spcPts val="300"/>
              </a:spcBef>
              <a:spcAft>
                <a:spcPts val="300"/>
              </a:spcAft>
            </a:pPr>
            <a:endParaRPr lang="en-US" sz="2400" dirty="0">
              <a:ea typeface="Tahoma"/>
              <a:cs typeface="Tahoma"/>
            </a:endParaRPr>
          </a:p>
        </p:txBody>
      </p:sp>
      <p:sp>
        <p:nvSpPr>
          <p:cNvPr id="7" name="Title 1">
            <a:extLst>
              <a:ext uri="{FF2B5EF4-FFF2-40B4-BE49-F238E27FC236}">
                <a16:creationId xmlns:a16="http://schemas.microsoft.com/office/drawing/2014/main" id="{B59E1519-84EC-EB3A-4FF9-371D17A2AC50}"/>
              </a:ext>
            </a:extLst>
          </p:cNvPr>
          <p:cNvSpPr>
            <a:spLocks noGrp="1"/>
          </p:cNvSpPr>
          <p:nvPr>
            <p:ph type="title"/>
          </p:nvPr>
        </p:nvSpPr>
        <p:spPr>
          <a:xfrm>
            <a:off x="-656" y="5385"/>
            <a:ext cx="12193311" cy="1349895"/>
          </a:xfrm>
        </p:spPr>
        <p:txBody>
          <a:bodyPr>
            <a:noAutofit/>
          </a:bodyPr>
          <a:lstStyle/>
          <a:p>
            <a:pPr algn="ctr"/>
            <a:r>
              <a:rPr lang="en-US" sz="3200" b="1" i="0" dirty="0">
                <a:solidFill>
                  <a:srgbClr val="000000"/>
                </a:solidFill>
                <a:latin typeface="Times New Roman"/>
                <a:ea typeface="Tahoma"/>
                <a:cs typeface="Tahoma"/>
              </a:rPr>
              <a:t>Career Development Board </a:t>
            </a:r>
            <a:br>
              <a:rPr lang="en-US" sz="2800" dirty="0">
                <a:solidFill>
                  <a:srgbClr val="000000"/>
                </a:solidFill>
                <a:latin typeface="Calibri"/>
                <a:ea typeface="Tahoma"/>
                <a:cs typeface="Tahoma"/>
              </a:rPr>
            </a:br>
            <a:r>
              <a:rPr lang="en-US" sz="2000" dirty="0">
                <a:latin typeface="Times New Roman"/>
                <a:ea typeface="Tahoma"/>
                <a:cs typeface="Tahoma"/>
              </a:rPr>
              <a:t>Execution</a:t>
            </a:r>
          </a:p>
        </p:txBody>
      </p:sp>
    </p:spTree>
    <p:extLst>
      <p:ext uri="{BB962C8B-B14F-4D97-AF65-F5344CB8AC3E}">
        <p14:creationId xmlns:p14="http://schemas.microsoft.com/office/powerpoint/2010/main" val="2237140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5755" y="1361463"/>
            <a:ext cx="8127892" cy="4659921"/>
          </a:xfrm>
        </p:spPr>
        <p:txBody>
          <a:bodyPr vert="horz" lIns="91440" tIns="45720" rIns="91440" bIns="45720" rtlCol="0" anchor="t">
            <a:noAutofit/>
          </a:bodyPr>
          <a:lstStyle/>
          <a:p>
            <a:pPr>
              <a:lnSpc>
                <a:spcPct val="100000"/>
              </a:lnSpc>
            </a:pPr>
            <a:r>
              <a:rPr lang="en-US" sz="2000" b="1" i="0" dirty="0">
                <a:solidFill>
                  <a:srgbClr val="000000"/>
                </a:solidFill>
                <a:latin typeface="Times New Roman"/>
                <a:cs typeface="Times New Roman"/>
              </a:rPr>
              <a:t>Specific </a:t>
            </a:r>
          </a:p>
          <a:p>
            <a:pPr lvl="1">
              <a:lnSpc>
                <a:spcPct val="100000"/>
              </a:lnSpc>
            </a:pPr>
            <a:r>
              <a:rPr lang="en-US" sz="2000" b="0" i="0" dirty="0">
                <a:solidFill>
                  <a:srgbClr val="000000"/>
                </a:solidFill>
                <a:latin typeface="Times New Roman"/>
                <a:cs typeface="Times New Roman"/>
              </a:rPr>
              <a:t> Goals need to be clear, focused and concise</a:t>
            </a:r>
            <a:r>
              <a:rPr lang="en-US" sz="2000" dirty="0">
                <a:solidFill>
                  <a:srgbClr val="000000"/>
                </a:solidFill>
                <a:latin typeface="Times New Roman"/>
                <a:cs typeface="Times New Roman"/>
              </a:rPr>
              <a:t>.</a:t>
            </a:r>
            <a:endParaRPr lang="en-US" sz="2000" dirty="0">
              <a:latin typeface="Times New Roman"/>
              <a:cs typeface="Times New Roman"/>
            </a:endParaRPr>
          </a:p>
          <a:p>
            <a:pPr>
              <a:lnSpc>
                <a:spcPct val="100000"/>
              </a:lnSpc>
            </a:pPr>
            <a:r>
              <a:rPr lang="en-US" sz="2000" b="1" i="0" dirty="0">
                <a:solidFill>
                  <a:srgbClr val="000000"/>
                </a:solidFill>
                <a:latin typeface="Times New Roman"/>
                <a:cs typeface="Times New Roman"/>
              </a:rPr>
              <a:t>Measurable </a:t>
            </a:r>
          </a:p>
          <a:p>
            <a:pPr lvl="1">
              <a:lnSpc>
                <a:spcPct val="100000"/>
              </a:lnSpc>
            </a:pPr>
            <a:r>
              <a:rPr lang="en-US" sz="2000" b="0" i="0" dirty="0">
                <a:solidFill>
                  <a:srgbClr val="000000"/>
                </a:solidFill>
                <a:latin typeface="Times New Roman"/>
                <a:cs typeface="Times New Roman"/>
              </a:rPr>
              <a:t>Have a timeframe, dates, number, or amount to measure your             success</a:t>
            </a:r>
            <a:r>
              <a:rPr lang="en-US" sz="2000" dirty="0">
                <a:solidFill>
                  <a:srgbClr val="000000"/>
                </a:solidFill>
                <a:latin typeface="Times New Roman"/>
                <a:cs typeface="Times New Roman"/>
              </a:rPr>
              <a:t>.</a:t>
            </a:r>
            <a:endParaRPr lang="en-US" sz="2000" dirty="0">
              <a:latin typeface="Times New Roman"/>
              <a:cs typeface="Times New Roman"/>
            </a:endParaRPr>
          </a:p>
          <a:p>
            <a:pPr>
              <a:lnSpc>
                <a:spcPct val="100000"/>
              </a:lnSpc>
            </a:pPr>
            <a:r>
              <a:rPr lang="en-US" sz="2000" b="1" i="0" dirty="0">
                <a:solidFill>
                  <a:srgbClr val="000000"/>
                </a:solidFill>
                <a:latin typeface="Times New Roman"/>
                <a:cs typeface="Times New Roman"/>
              </a:rPr>
              <a:t>Action Oriented</a:t>
            </a:r>
          </a:p>
          <a:p>
            <a:pPr lvl="1">
              <a:lnSpc>
                <a:spcPct val="100000"/>
              </a:lnSpc>
            </a:pPr>
            <a:r>
              <a:rPr lang="en-US" sz="2000" b="0" i="0" dirty="0">
                <a:solidFill>
                  <a:srgbClr val="000000"/>
                </a:solidFill>
                <a:latin typeface="Times New Roman"/>
                <a:cs typeface="Times New Roman"/>
              </a:rPr>
              <a:t>Goals </a:t>
            </a:r>
            <a:r>
              <a:rPr lang="en-US" sz="2000" dirty="0">
                <a:solidFill>
                  <a:srgbClr val="000000"/>
                </a:solidFill>
                <a:latin typeface="Times New Roman"/>
                <a:cs typeface="Times New Roman"/>
              </a:rPr>
              <a:t>require</a:t>
            </a:r>
            <a:r>
              <a:rPr lang="en-US" sz="2000" b="0" i="0" dirty="0">
                <a:solidFill>
                  <a:srgbClr val="000000"/>
                </a:solidFill>
                <a:latin typeface="Times New Roman"/>
                <a:cs typeface="Times New Roman"/>
              </a:rPr>
              <a:t> you to </a:t>
            </a:r>
            <a:r>
              <a:rPr lang="en-US" sz="2000" dirty="0">
                <a:solidFill>
                  <a:srgbClr val="000000"/>
                </a:solidFill>
                <a:latin typeface="Times New Roman"/>
                <a:cs typeface="Times New Roman"/>
              </a:rPr>
              <a:t>act!</a:t>
            </a:r>
            <a:endParaRPr lang="en-US" sz="2000" dirty="0">
              <a:latin typeface="Times New Roman"/>
              <a:cs typeface="Times New Roman"/>
            </a:endParaRPr>
          </a:p>
          <a:p>
            <a:pPr>
              <a:lnSpc>
                <a:spcPct val="100000"/>
              </a:lnSpc>
            </a:pPr>
            <a:r>
              <a:rPr lang="en-US" sz="2000" b="1" i="0" dirty="0">
                <a:solidFill>
                  <a:srgbClr val="000000"/>
                </a:solidFill>
                <a:latin typeface="Times New Roman"/>
                <a:cs typeface="Times New Roman"/>
              </a:rPr>
              <a:t>Realistic</a:t>
            </a:r>
          </a:p>
          <a:p>
            <a:pPr lvl="1">
              <a:lnSpc>
                <a:spcPct val="100000"/>
              </a:lnSpc>
            </a:pPr>
            <a:r>
              <a:rPr lang="en-US" sz="2000" b="0" i="0" dirty="0">
                <a:solidFill>
                  <a:srgbClr val="000000"/>
                </a:solidFill>
                <a:latin typeface="Times New Roman"/>
                <a:cs typeface="Times New Roman"/>
              </a:rPr>
              <a:t>Goals must be manageable and attainable</a:t>
            </a:r>
            <a:r>
              <a:rPr lang="en-US" sz="2000" dirty="0">
                <a:solidFill>
                  <a:srgbClr val="000000"/>
                </a:solidFill>
                <a:latin typeface="Times New Roman"/>
                <a:cs typeface="Times New Roman"/>
              </a:rPr>
              <a:t>.</a:t>
            </a:r>
            <a:endParaRPr lang="en-US" sz="2000" dirty="0">
              <a:latin typeface="Times New Roman"/>
              <a:cs typeface="Times New Roman"/>
            </a:endParaRPr>
          </a:p>
          <a:p>
            <a:pPr>
              <a:lnSpc>
                <a:spcPct val="100000"/>
              </a:lnSpc>
            </a:pPr>
            <a:r>
              <a:rPr lang="en-US" sz="2000" b="1" i="0" dirty="0">
                <a:solidFill>
                  <a:srgbClr val="000000"/>
                </a:solidFill>
                <a:latin typeface="Times New Roman"/>
                <a:cs typeface="Times New Roman"/>
              </a:rPr>
              <a:t>Time-Driven/Timely</a:t>
            </a:r>
          </a:p>
          <a:p>
            <a:pPr lvl="1">
              <a:lnSpc>
                <a:spcPct val="100000"/>
              </a:lnSpc>
            </a:pPr>
            <a:r>
              <a:rPr lang="en-US" sz="2000" b="0" i="0" dirty="0">
                <a:solidFill>
                  <a:srgbClr val="000000"/>
                </a:solidFill>
                <a:latin typeface="Times New Roman"/>
                <a:cs typeface="Times New Roman"/>
              </a:rPr>
              <a:t>Have a starting and ending point</a:t>
            </a:r>
            <a:r>
              <a:rPr lang="en-US" sz="2000" dirty="0">
                <a:solidFill>
                  <a:srgbClr val="000000"/>
                </a:solidFill>
                <a:latin typeface="Times New Roman"/>
                <a:cs typeface="Times New Roman"/>
              </a:rPr>
              <a:t>.</a:t>
            </a:r>
            <a:endParaRPr lang="en-US" sz="2000" b="0" i="0" dirty="0">
              <a:solidFill>
                <a:srgbClr val="000000"/>
              </a:solidFill>
              <a:latin typeface="Times New Roman"/>
              <a:cs typeface="Times New Roman"/>
            </a:endParaRPr>
          </a:p>
        </p:txBody>
      </p:sp>
      <p:pic>
        <p:nvPicPr>
          <p:cNvPr id="13" name="Picture 12">
            <a:extLst>
              <a:ext uri="{FF2B5EF4-FFF2-40B4-BE49-F238E27FC236}">
                <a16:creationId xmlns:a16="http://schemas.microsoft.com/office/drawing/2014/main" id="{F9A1DF98-F45D-8910-38F3-4335855D7F76}"/>
              </a:ext>
            </a:extLst>
          </p:cNvPr>
          <p:cNvPicPr>
            <a:picLocks noChangeAspect="1"/>
          </p:cNvPicPr>
          <p:nvPr/>
        </p:nvPicPr>
        <p:blipFill rotWithShape="1">
          <a:blip r:embed="rId3">
            <a:extLst>
              <a:ext uri="{28A0092B-C50C-407E-A947-70E740481C1C}">
                <a14:useLocalDpi xmlns:a14="http://schemas.microsoft.com/office/drawing/2010/main" val="0"/>
              </a:ext>
            </a:extLst>
          </a:blip>
          <a:srcRect t="12645" b="28182"/>
          <a:stretch/>
        </p:blipFill>
        <p:spPr>
          <a:xfrm rot="1359594">
            <a:off x="8355888" y="494579"/>
            <a:ext cx="3569773" cy="2112349"/>
          </a:xfrm>
          <a:prstGeom prst="rect">
            <a:avLst/>
          </a:prstGeom>
        </p:spPr>
      </p:pic>
      <p:sp>
        <p:nvSpPr>
          <p:cNvPr id="7" name="Title 1">
            <a:extLst>
              <a:ext uri="{FF2B5EF4-FFF2-40B4-BE49-F238E27FC236}">
                <a16:creationId xmlns:a16="http://schemas.microsoft.com/office/drawing/2014/main" id="{4ABF052C-462E-46FD-0810-7BF6696D6D7A}"/>
              </a:ext>
            </a:extLst>
          </p:cNvPr>
          <p:cNvSpPr>
            <a:spLocks noGrp="1"/>
          </p:cNvSpPr>
          <p:nvPr>
            <p:ph type="title"/>
          </p:nvPr>
        </p:nvSpPr>
        <p:spPr>
          <a:xfrm>
            <a:off x="-656" y="5385"/>
            <a:ext cx="12193311" cy="1349895"/>
          </a:xfrm>
        </p:spPr>
        <p:txBody>
          <a:bodyPr>
            <a:noAutofit/>
          </a:bodyPr>
          <a:lstStyle/>
          <a:p>
            <a:pPr algn="ctr"/>
            <a:r>
              <a:rPr lang="en-US" sz="3200" b="1" i="0" dirty="0">
                <a:solidFill>
                  <a:srgbClr val="000000"/>
                </a:solidFill>
                <a:latin typeface="Times New Roman"/>
                <a:ea typeface="Tahoma"/>
                <a:cs typeface="Tahoma"/>
              </a:rPr>
              <a:t>Career Development Board </a:t>
            </a:r>
            <a:br>
              <a:rPr lang="en-US" sz="2800" dirty="0">
                <a:solidFill>
                  <a:srgbClr val="000000"/>
                </a:solidFill>
                <a:latin typeface="Calibri"/>
                <a:ea typeface="Tahoma"/>
                <a:cs typeface="Tahoma"/>
              </a:rPr>
            </a:br>
            <a:r>
              <a:rPr lang="en-US" sz="2000" dirty="0">
                <a:latin typeface="Times New Roman"/>
                <a:ea typeface="Tahoma"/>
                <a:cs typeface="Tahoma"/>
              </a:rPr>
              <a:t>S.M.A.R.T Goals</a:t>
            </a:r>
          </a:p>
        </p:txBody>
      </p:sp>
    </p:spTree>
    <p:extLst>
      <p:ext uri="{BB962C8B-B14F-4D97-AF65-F5344CB8AC3E}">
        <p14:creationId xmlns:p14="http://schemas.microsoft.com/office/powerpoint/2010/main" val="1350466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EC6B85C-65BA-2DCD-0DC0-F4D0AF14B544}"/>
              </a:ext>
            </a:extLst>
          </p:cNvPr>
          <p:cNvGraphicFramePr>
            <a:graphicFrameLocks noGrp="1"/>
          </p:cNvGraphicFramePr>
          <p:nvPr>
            <p:extLst>
              <p:ext uri="{D42A27DB-BD31-4B8C-83A1-F6EECF244321}">
                <p14:modId xmlns:p14="http://schemas.microsoft.com/office/powerpoint/2010/main" val="3767379423"/>
              </p:ext>
            </p:extLst>
          </p:nvPr>
        </p:nvGraphicFramePr>
        <p:xfrm>
          <a:off x="1590261" y="1358347"/>
          <a:ext cx="8691900" cy="4502090"/>
        </p:xfrm>
        <a:graphic>
          <a:graphicData uri="http://schemas.openxmlformats.org/drawingml/2006/table">
            <a:tbl>
              <a:tblPr firstRow="1" bandRow="1"/>
              <a:tblGrid>
                <a:gridCol w="4409382">
                  <a:extLst>
                    <a:ext uri="{9D8B030D-6E8A-4147-A177-3AD203B41FA5}">
                      <a16:colId xmlns:a16="http://schemas.microsoft.com/office/drawing/2014/main" val="753935827"/>
                    </a:ext>
                  </a:extLst>
                </a:gridCol>
                <a:gridCol w="4282518">
                  <a:extLst>
                    <a:ext uri="{9D8B030D-6E8A-4147-A177-3AD203B41FA5}">
                      <a16:colId xmlns:a16="http://schemas.microsoft.com/office/drawing/2014/main" val="1739935758"/>
                    </a:ext>
                  </a:extLst>
                </a:gridCol>
              </a:tblGrid>
              <a:tr h="258445">
                <a:tc>
                  <a:txBody>
                    <a:bodyPr/>
                    <a:lstStyle/>
                    <a:p>
                      <a:pPr marL="0" marR="0">
                        <a:lnSpc>
                          <a:spcPct val="115000"/>
                        </a:lnSpc>
                        <a:spcAft>
                          <a:spcPts val="800"/>
                        </a:spcAft>
                        <a:buNone/>
                      </a:pPr>
                      <a:r>
                        <a:rPr lang="en-US" sz="2000" b="1" kern="100" dirty="0">
                          <a:effectLst/>
                          <a:latin typeface="Times New Roman"/>
                          <a:ea typeface="Aptos" panose="020B0004020202020204" pitchFamily="34" charset="0"/>
                          <a:cs typeface="Calibri"/>
                        </a:rPr>
                        <a:t>Goal</a:t>
                      </a:r>
                      <a:endParaRPr lang="en-US" sz="2000" kern="100">
                        <a:effectLst/>
                        <a:latin typeface="Times New Roman"/>
                        <a:ea typeface="Aptos" panose="020B0004020202020204" pitchFamily="34" charset="0"/>
                        <a:cs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2000" b="1" kern="100" dirty="0">
                          <a:effectLst/>
                          <a:latin typeface="Times New Roman"/>
                          <a:ea typeface="Aptos" panose="020B0004020202020204" pitchFamily="34" charset="0"/>
                          <a:cs typeface="Calibri"/>
                        </a:rPr>
                        <a:t>To Save Money</a:t>
                      </a:r>
                      <a:endParaRPr lang="en-US" sz="2000" kern="100" dirty="0">
                        <a:effectLst/>
                        <a:latin typeface="Times New Roman"/>
                        <a:ea typeface="Aptos" panose="020B0004020202020204" pitchFamily="34" charset="0"/>
                        <a:cs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0098817"/>
                  </a:ext>
                </a:extLst>
              </a:tr>
              <a:tr h="258445">
                <a:tc>
                  <a:txBody>
                    <a:bodyPr/>
                    <a:lstStyle/>
                    <a:p>
                      <a:pPr marL="0" marR="0">
                        <a:lnSpc>
                          <a:spcPct val="115000"/>
                        </a:lnSpc>
                        <a:spcAft>
                          <a:spcPts val="800"/>
                        </a:spcAft>
                        <a:buNone/>
                      </a:pPr>
                      <a:r>
                        <a:rPr lang="en-US" sz="2000" b="1" kern="100" dirty="0">
                          <a:effectLst/>
                          <a:latin typeface="Times New Roman"/>
                          <a:ea typeface="Aptos" panose="020B0004020202020204" pitchFamily="34" charset="0"/>
                          <a:cs typeface="Calibri"/>
                        </a:rPr>
                        <a:t>S</a:t>
                      </a:r>
                      <a:r>
                        <a:rPr lang="en-US" sz="2000" kern="100" dirty="0">
                          <a:effectLst/>
                          <a:latin typeface="Times New Roman"/>
                          <a:ea typeface="Aptos" panose="020B0004020202020204" pitchFamily="34" charset="0"/>
                          <a:cs typeface="Calibri"/>
                        </a:rPr>
                        <a:t> – specific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2000" kern="100" dirty="0">
                          <a:effectLst/>
                          <a:latin typeface="Times New Roman"/>
                          <a:ea typeface="Aptos" panose="020B0004020202020204" pitchFamily="34" charset="0"/>
                          <a:cs typeface="Calibri"/>
                        </a:rPr>
                        <a:t>Save $10,000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1679291"/>
                  </a:ext>
                </a:extLst>
              </a:tr>
              <a:tr h="279400">
                <a:tc>
                  <a:txBody>
                    <a:bodyPr/>
                    <a:lstStyle/>
                    <a:p>
                      <a:pPr marL="0" marR="0">
                        <a:lnSpc>
                          <a:spcPct val="115000"/>
                        </a:lnSpc>
                        <a:spcAft>
                          <a:spcPts val="800"/>
                        </a:spcAft>
                        <a:buNone/>
                      </a:pPr>
                      <a:r>
                        <a:rPr lang="en-US" sz="2000" b="1" kern="100" dirty="0">
                          <a:effectLst/>
                          <a:latin typeface="Times New Roman"/>
                          <a:ea typeface="Aptos" panose="020B0004020202020204" pitchFamily="34" charset="0"/>
                          <a:cs typeface="Calibri"/>
                        </a:rPr>
                        <a:t>M</a:t>
                      </a:r>
                      <a:r>
                        <a:rPr lang="en-US" sz="2000" kern="100" dirty="0">
                          <a:effectLst/>
                          <a:latin typeface="Times New Roman"/>
                          <a:ea typeface="Aptos" panose="020B0004020202020204" pitchFamily="34" charset="0"/>
                          <a:cs typeface="Calibri"/>
                        </a:rPr>
                        <a:t>- measurable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2000" kern="100" dirty="0">
                          <a:effectLst/>
                          <a:latin typeface="Times New Roman"/>
                          <a:ea typeface="Aptos" panose="020B0004020202020204" pitchFamily="34" charset="0"/>
                          <a:cs typeface="Calibri"/>
                        </a:rPr>
                        <a:t>By my PRD (July 2026)</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3539583"/>
                  </a:ext>
                </a:extLst>
              </a:tr>
              <a:tr h="627380">
                <a:tc>
                  <a:txBody>
                    <a:bodyPr/>
                    <a:lstStyle/>
                    <a:p>
                      <a:pPr marL="0" marR="0">
                        <a:lnSpc>
                          <a:spcPct val="115000"/>
                        </a:lnSpc>
                        <a:spcAft>
                          <a:spcPts val="800"/>
                        </a:spcAft>
                        <a:buNone/>
                      </a:pPr>
                      <a:r>
                        <a:rPr lang="en-US" sz="2000" b="1" kern="100" dirty="0">
                          <a:effectLst/>
                          <a:latin typeface="Times New Roman"/>
                          <a:ea typeface="Aptos" panose="020B0004020202020204" pitchFamily="34" charset="0"/>
                          <a:cs typeface="Calibri"/>
                        </a:rPr>
                        <a:t>A</a:t>
                      </a:r>
                      <a:r>
                        <a:rPr lang="en-US" sz="2000" kern="100" dirty="0">
                          <a:effectLst/>
                          <a:latin typeface="Times New Roman"/>
                          <a:ea typeface="Aptos" panose="020B0004020202020204" pitchFamily="34" charset="0"/>
                          <a:cs typeface="Calibri"/>
                        </a:rPr>
                        <a:t>- action oriented</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2000" kern="100" dirty="0">
                          <a:effectLst/>
                          <a:latin typeface="Times New Roman"/>
                          <a:ea typeface="Aptos" panose="020B0004020202020204" pitchFamily="34" charset="0"/>
                          <a:cs typeface="Calibri"/>
                        </a:rPr>
                        <a:t>Set up allotment of $350.00 per month to go to savings Account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5627906"/>
                  </a:ext>
                </a:extLst>
              </a:tr>
              <a:tr h="862965">
                <a:tc>
                  <a:txBody>
                    <a:bodyPr/>
                    <a:lstStyle/>
                    <a:p>
                      <a:pPr marL="0" marR="0">
                        <a:lnSpc>
                          <a:spcPct val="115000"/>
                        </a:lnSpc>
                        <a:spcAft>
                          <a:spcPts val="800"/>
                        </a:spcAft>
                        <a:buNone/>
                      </a:pPr>
                      <a:r>
                        <a:rPr lang="en-US" sz="2000" b="1" kern="100" dirty="0">
                          <a:effectLst/>
                          <a:latin typeface="Times New Roman"/>
                          <a:ea typeface="Aptos" panose="020B0004020202020204" pitchFamily="34" charset="0"/>
                          <a:cs typeface="Calibri"/>
                        </a:rPr>
                        <a:t>R</a:t>
                      </a:r>
                      <a:r>
                        <a:rPr lang="en-US" sz="2000" kern="100" dirty="0">
                          <a:effectLst/>
                          <a:latin typeface="Times New Roman"/>
                          <a:ea typeface="Aptos" panose="020B0004020202020204" pitchFamily="34" charset="0"/>
                          <a:cs typeface="Calibri"/>
                        </a:rPr>
                        <a:t>- realistic</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2000" kern="100" dirty="0">
                          <a:effectLst/>
                          <a:latin typeface="Times New Roman"/>
                          <a:ea typeface="Aptos" panose="020B0004020202020204" pitchFamily="34" charset="0"/>
                          <a:cs typeface="Calibri"/>
                        </a:rPr>
                        <a:t>Is it manageable?     YES</a:t>
                      </a:r>
                    </a:p>
                    <a:p>
                      <a:pPr marL="0" marR="0">
                        <a:lnSpc>
                          <a:spcPct val="115000"/>
                        </a:lnSpc>
                        <a:spcAft>
                          <a:spcPts val="800"/>
                        </a:spcAft>
                        <a:buNone/>
                      </a:pPr>
                      <a:r>
                        <a:rPr lang="en-US" sz="2000" i="1" kern="100" dirty="0">
                          <a:effectLst/>
                          <a:latin typeface="Times New Roman"/>
                          <a:ea typeface="Aptos" panose="020B0004020202020204" pitchFamily="34" charset="0"/>
                          <a:cs typeface="Calibri"/>
                        </a:rPr>
                        <a:t>(if No; change the end goal or the goal date)</a:t>
                      </a:r>
                      <a:endParaRPr lang="en-US" sz="2000" kern="100" dirty="0">
                        <a:effectLst/>
                        <a:latin typeface="Times New Roman"/>
                        <a:ea typeface="Aptos" panose="020B0004020202020204" pitchFamily="34" charset="0"/>
                        <a:cs typeface="Calibri"/>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9342319"/>
                  </a:ext>
                </a:extLst>
              </a:tr>
              <a:tr h="690245">
                <a:tc>
                  <a:txBody>
                    <a:bodyPr/>
                    <a:lstStyle/>
                    <a:p>
                      <a:pPr marL="0" marR="0">
                        <a:lnSpc>
                          <a:spcPct val="115000"/>
                        </a:lnSpc>
                        <a:spcAft>
                          <a:spcPts val="800"/>
                        </a:spcAft>
                        <a:buNone/>
                      </a:pPr>
                      <a:r>
                        <a:rPr lang="en-US" sz="2000" b="1" kern="100" dirty="0">
                          <a:effectLst/>
                          <a:latin typeface="Times New Roman"/>
                          <a:ea typeface="Aptos" panose="020B0004020202020204" pitchFamily="34" charset="0"/>
                          <a:cs typeface="Calibri"/>
                        </a:rPr>
                        <a:t>T</a:t>
                      </a:r>
                      <a:r>
                        <a:rPr lang="en-US" sz="2000" kern="100" dirty="0">
                          <a:effectLst/>
                          <a:latin typeface="Times New Roman"/>
                          <a:ea typeface="Aptos" panose="020B0004020202020204" pitchFamily="34" charset="0"/>
                          <a:cs typeface="Calibri"/>
                        </a:rPr>
                        <a:t>- time driven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15000"/>
                        </a:lnSpc>
                        <a:spcAft>
                          <a:spcPts val="800"/>
                        </a:spcAft>
                        <a:buFont typeface="Wingdings" panose="05000000000000000000" pitchFamily="2" charset="2"/>
                        <a:buChar char=""/>
                        <a:tabLst>
                          <a:tab pos="457200" algn="l"/>
                        </a:tabLst>
                      </a:pPr>
                      <a:r>
                        <a:rPr lang="en-US" sz="2000" kern="100" dirty="0">
                          <a:effectLst/>
                          <a:latin typeface="Times New Roman"/>
                          <a:ea typeface="Aptos" panose="020B0004020202020204" pitchFamily="34" charset="0"/>
                          <a:cs typeface="Calibri"/>
                        </a:rPr>
                        <a:t> Start allotment month: JAN 2024</a:t>
                      </a:r>
                    </a:p>
                    <a:p>
                      <a:pPr marL="342900" marR="0" lvl="0" indent="-342900">
                        <a:lnSpc>
                          <a:spcPct val="115000"/>
                        </a:lnSpc>
                        <a:spcAft>
                          <a:spcPts val="800"/>
                        </a:spcAft>
                        <a:buFont typeface="Wingdings" panose="05000000000000000000" pitchFamily="2" charset="2"/>
                        <a:buChar char=""/>
                        <a:tabLst>
                          <a:tab pos="457200" algn="l"/>
                        </a:tabLst>
                      </a:pPr>
                      <a:r>
                        <a:rPr lang="en-US" sz="2000" kern="100" dirty="0">
                          <a:effectLst/>
                          <a:latin typeface="Times New Roman"/>
                          <a:ea typeface="Aptos" panose="020B0004020202020204" pitchFamily="34" charset="0"/>
                          <a:cs typeface="Calibri"/>
                        </a:rPr>
                        <a:t> End allotment month: JUL 2026</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5418152"/>
                  </a:ext>
                </a:extLst>
              </a:tr>
              <a:tr h="342900">
                <a:tc>
                  <a:txBody>
                    <a:bodyPr/>
                    <a:lstStyle/>
                    <a:p>
                      <a:pPr marL="0" marR="0">
                        <a:lnSpc>
                          <a:spcPct val="115000"/>
                        </a:lnSpc>
                        <a:spcAft>
                          <a:spcPts val="800"/>
                        </a:spcAft>
                        <a:buNone/>
                      </a:pPr>
                      <a:r>
                        <a:rPr lang="en-US" sz="2000" kern="100" dirty="0">
                          <a:effectLst/>
                          <a:latin typeface="Times New Roman"/>
                          <a:ea typeface="Aptos" panose="020B0004020202020204" pitchFamily="34" charset="0"/>
                          <a:cs typeface="Calibri"/>
                        </a:rPr>
                        <a:t>Result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2000" kern="100" dirty="0">
                          <a:effectLst/>
                          <a:latin typeface="Times New Roman"/>
                          <a:ea typeface="Aptos" panose="020B0004020202020204" pitchFamily="34" charset="0"/>
                          <a:cs typeface="Calibri"/>
                        </a:rPr>
                        <a:t> $350.00  X 30 months = $10,500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1839398"/>
                  </a:ext>
                </a:extLst>
              </a:tr>
            </a:tbl>
          </a:graphicData>
        </a:graphic>
      </p:graphicFrame>
      <p:sp>
        <p:nvSpPr>
          <p:cNvPr id="7" name="Title 1">
            <a:extLst>
              <a:ext uri="{FF2B5EF4-FFF2-40B4-BE49-F238E27FC236}">
                <a16:creationId xmlns:a16="http://schemas.microsoft.com/office/drawing/2014/main" id="{7BF95878-5499-7523-CBA2-ABF03DE1AA66}"/>
              </a:ext>
            </a:extLst>
          </p:cNvPr>
          <p:cNvSpPr>
            <a:spLocks noGrp="1"/>
          </p:cNvSpPr>
          <p:nvPr>
            <p:ph type="title"/>
          </p:nvPr>
        </p:nvSpPr>
        <p:spPr>
          <a:xfrm>
            <a:off x="-656" y="5385"/>
            <a:ext cx="12193311" cy="1349895"/>
          </a:xfrm>
        </p:spPr>
        <p:txBody>
          <a:bodyPr>
            <a:noAutofit/>
          </a:bodyPr>
          <a:lstStyle/>
          <a:p>
            <a:pPr algn="ctr"/>
            <a:r>
              <a:rPr lang="en-US" sz="3200" b="1" i="0" dirty="0">
                <a:solidFill>
                  <a:srgbClr val="000000"/>
                </a:solidFill>
                <a:latin typeface="Times New Roman"/>
                <a:ea typeface="Tahoma"/>
                <a:cs typeface="Tahoma"/>
              </a:rPr>
              <a:t>Career Development Board </a:t>
            </a:r>
            <a:br>
              <a:rPr lang="en-US" sz="2800" dirty="0">
                <a:solidFill>
                  <a:srgbClr val="000000"/>
                </a:solidFill>
                <a:latin typeface="Calibri"/>
                <a:ea typeface="Tahoma"/>
                <a:cs typeface="Tahoma"/>
              </a:rPr>
            </a:br>
            <a:r>
              <a:rPr lang="en-US" sz="2000" dirty="0">
                <a:latin typeface="Times New Roman"/>
                <a:ea typeface="Tahoma"/>
                <a:cs typeface="Tahoma"/>
              </a:rPr>
              <a:t>S.M.A.R.T Goal example</a:t>
            </a:r>
          </a:p>
        </p:txBody>
      </p:sp>
    </p:spTree>
    <p:extLst>
      <p:ext uri="{BB962C8B-B14F-4D97-AF65-F5344CB8AC3E}">
        <p14:creationId xmlns:p14="http://schemas.microsoft.com/office/powerpoint/2010/main" val="1175768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3C895D1-2FBD-DE3B-64B0-6A24D128274B}"/>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FB2D47-1860-161F-57F1-4B1CCD0D4FD2}"/>
              </a:ext>
            </a:extLst>
          </p:cNvPr>
          <p:cNvSpPr>
            <a:spLocks noGrp="1"/>
          </p:cNvSpPr>
          <p:nvPr>
            <p:ph idx="1"/>
          </p:nvPr>
        </p:nvSpPr>
        <p:spPr>
          <a:xfrm>
            <a:off x="912184" y="898370"/>
            <a:ext cx="5791200" cy="1325563"/>
          </a:xfrm>
        </p:spPr>
        <p:txBody>
          <a:bodyPr vert="horz" lIns="91440" tIns="45720" rIns="91440" bIns="45720" rtlCol="0" anchor="t">
            <a:normAutofit/>
          </a:bodyPr>
          <a:lstStyle/>
          <a:p>
            <a:pPr marL="0" indent="0">
              <a:buNone/>
            </a:pPr>
            <a:endParaRPr lang="en-US" sz="2700" dirty="0">
              <a:ea typeface="+mj-lt"/>
              <a:cs typeface="+mj-lt"/>
            </a:endParaRPr>
          </a:p>
          <a:p>
            <a:r>
              <a:rPr lang="en-US" sz="2000" b="0" i="0" dirty="0">
                <a:solidFill>
                  <a:srgbClr val="000000"/>
                </a:solidFill>
                <a:latin typeface="Times New Roman"/>
                <a:ea typeface="+mj-lt"/>
                <a:cs typeface="+mj-lt"/>
              </a:rPr>
              <a:t> LaDR </a:t>
            </a:r>
          </a:p>
          <a:p>
            <a:pPr lvl="1"/>
            <a:r>
              <a:rPr lang="en-US" sz="2000" b="0" i="0" dirty="0">
                <a:solidFill>
                  <a:srgbClr val="000000"/>
                </a:solidFill>
                <a:latin typeface="Times New Roman"/>
                <a:ea typeface="+mj-lt"/>
                <a:cs typeface="+mj-lt"/>
              </a:rPr>
              <a:t>https://www.cool.osd.mil</a:t>
            </a:r>
            <a:endParaRPr lang="en-US" sz="1900" dirty="0">
              <a:solidFill>
                <a:srgbClr val="FFFF00"/>
              </a:solidFill>
              <a:latin typeface="Times New Roman"/>
              <a:ea typeface="Tahoma"/>
              <a:cs typeface="Tahoma"/>
            </a:endParaRPr>
          </a:p>
        </p:txBody>
      </p:sp>
      <p:pic>
        <p:nvPicPr>
          <p:cNvPr id="6" name="Picture 5">
            <a:extLst>
              <a:ext uri="{FF2B5EF4-FFF2-40B4-BE49-F238E27FC236}">
                <a16:creationId xmlns:a16="http://schemas.microsoft.com/office/drawing/2014/main" id="{DF3644A6-77F2-7C9A-F7BD-7ABEA2A4D54C}"/>
              </a:ext>
            </a:extLst>
          </p:cNvPr>
          <p:cNvPicPr>
            <a:picLocks noChangeAspect="1"/>
          </p:cNvPicPr>
          <p:nvPr/>
        </p:nvPicPr>
        <p:blipFill>
          <a:blip r:embed="rId3"/>
          <a:stretch>
            <a:fillRect/>
          </a:stretch>
        </p:blipFill>
        <p:spPr>
          <a:xfrm>
            <a:off x="4592880" y="1565175"/>
            <a:ext cx="3006238" cy="3882259"/>
          </a:xfrm>
          <a:prstGeom prst="rect">
            <a:avLst/>
          </a:prstGeom>
          <a:ln w="12700">
            <a:solidFill>
              <a:schemeClr val="tx1"/>
            </a:solidFill>
          </a:ln>
        </p:spPr>
      </p:pic>
      <p:sp>
        <p:nvSpPr>
          <p:cNvPr id="8" name="Title 1">
            <a:extLst>
              <a:ext uri="{FF2B5EF4-FFF2-40B4-BE49-F238E27FC236}">
                <a16:creationId xmlns:a16="http://schemas.microsoft.com/office/drawing/2014/main" id="{B8BA3F59-5AEA-C058-49D5-6FD110AE30B9}"/>
              </a:ext>
            </a:extLst>
          </p:cNvPr>
          <p:cNvSpPr>
            <a:spLocks noGrp="1"/>
          </p:cNvSpPr>
          <p:nvPr>
            <p:ph type="title"/>
          </p:nvPr>
        </p:nvSpPr>
        <p:spPr>
          <a:xfrm>
            <a:off x="-656" y="5385"/>
            <a:ext cx="12193311" cy="1349895"/>
          </a:xfrm>
        </p:spPr>
        <p:txBody>
          <a:bodyPr>
            <a:noAutofit/>
          </a:bodyPr>
          <a:lstStyle/>
          <a:p>
            <a:pPr algn="ctr"/>
            <a:r>
              <a:rPr lang="en-US" sz="3200" b="1" dirty="0">
                <a:latin typeface="Times New Roman"/>
                <a:ea typeface="Tahoma"/>
                <a:cs typeface="Tahoma"/>
              </a:rPr>
              <a:t>Learning and Development Roadmap</a:t>
            </a:r>
            <a:br>
              <a:rPr lang="en-US" sz="2800" dirty="0">
                <a:solidFill>
                  <a:srgbClr val="000000"/>
                </a:solidFill>
                <a:latin typeface="Calibri"/>
                <a:ea typeface="Tahoma"/>
                <a:cs typeface="Tahoma"/>
              </a:rPr>
            </a:br>
            <a:r>
              <a:rPr lang="en-US" sz="2000" dirty="0">
                <a:latin typeface="Times New Roman"/>
                <a:ea typeface="Tahoma"/>
                <a:cs typeface="Tahoma"/>
              </a:rPr>
              <a:t>(LaDR)</a:t>
            </a:r>
          </a:p>
        </p:txBody>
      </p:sp>
    </p:spTree>
    <p:extLst>
      <p:ext uri="{BB962C8B-B14F-4D97-AF65-F5344CB8AC3E}">
        <p14:creationId xmlns:p14="http://schemas.microsoft.com/office/powerpoint/2010/main" val="4233467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FF4285C4-5EEC-75C6-8ABB-3161AAF4EA92}"/>
              </a:ext>
            </a:extLst>
          </p:cNvPr>
          <p:cNvPicPr>
            <a:picLocks noChangeAspect="1"/>
          </p:cNvPicPr>
          <p:nvPr/>
        </p:nvPicPr>
        <p:blipFill>
          <a:blip r:embed="rId3"/>
          <a:stretch>
            <a:fillRect/>
          </a:stretch>
        </p:blipFill>
        <p:spPr>
          <a:xfrm>
            <a:off x="8912501" y="666404"/>
            <a:ext cx="2914650" cy="1571625"/>
          </a:xfrm>
          <a:prstGeom prst="rect">
            <a:avLst/>
          </a:prstGeom>
        </p:spPr>
      </p:pic>
      <p:pic>
        <p:nvPicPr>
          <p:cNvPr id="4" name="Google Shape;16;p1">
            <a:extLst>
              <a:ext uri="{FF2B5EF4-FFF2-40B4-BE49-F238E27FC236}">
                <a16:creationId xmlns:a16="http://schemas.microsoft.com/office/drawing/2014/main" id="{3652B60A-4748-3941-0E76-2B92A8E10475}"/>
              </a:ext>
            </a:extLst>
          </p:cNvPr>
          <p:cNvPicPr preferRelativeResize="0"/>
          <p:nvPr/>
        </p:nvPicPr>
        <p:blipFill>
          <a:blip r:embed="rId4"/>
          <a:srcRect/>
          <a:stretch/>
        </p:blipFill>
        <p:spPr>
          <a:xfrm>
            <a:off x="10510878" y="4799326"/>
            <a:ext cx="929490" cy="926107"/>
          </a:xfrm>
          <a:custGeom>
            <a:avLst/>
            <a:gdLst>
              <a:gd name="connsiteX0" fmla="*/ 0 w 929490"/>
              <a:gd name="connsiteY0" fmla="*/ 0 h 926107"/>
              <a:gd name="connsiteX1" fmla="*/ 929490 w 929490"/>
              <a:gd name="connsiteY1" fmla="*/ 0 h 926107"/>
              <a:gd name="connsiteX2" fmla="*/ 929490 w 929490"/>
              <a:gd name="connsiteY2" fmla="*/ 926107 h 926107"/>
              <a:gd name="connsiteX3" fmla="*/ 0 w 929490"/>
              <a:gd name="connsiteY3" fmla="*/ 926107 h 926107"/>
              <a:gd name="connsiteX4" fmla="*/ 0 w 929490"/>
              <a:gd name="connsiteY4" fmla="*/ 0 h 926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490" h="926107" extrusionOk="0">
                <a:moveTo>
                  <a:pt x="0" y="0"/>
                </a:moveTo>
                <a:cubicBezTo>
                  <a:pt x="204416" y="47744"/>
                  <a:pt x="697263" y="57448"/>
                  <a:pt x="929490" y="0"/>
                </a:cubicBezTo>
                <a:cubicBezTo>
                  <a:pt x="921495" y="141202"/>
                  <a:pt x="849291" y="692165"/>
                  <a:pt x="929490" y="926107"/>
                </a:cubicBezTo>
                <a:cubicBezTo>
                  <a:pt x="472316" y="997083"/>
                  <a:pt x="382731" y="889034"/>
                  <a:pt x="0" y="926107"/>
                </a:cubicBezTo>
                <a:cubicBezTo>
                  <a:pt x="-62289" y="620220"/>
                  <a:pt x="-72196" y="269717"/>
                  <a:pt x="0" y="0"/>
                </a:cubicBezTo>
                <a:close/>
              </a:path>
            </a:pathLst>
          </a:custGeom>
          <a:noFill/>
          <a:ln>
            <a:solidFill>
              <a:schemeClr val="tx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pic>
      <p:grpSp>
        <p:nvGrpSpPr>
          <p:cNvPr id="7" name="Group 6">
            <a:extLst>
              <a:ext uri="{FF2B5EF4-FFF2-40B4-BE49-F238E27FC236}">
                <a16:creationId xmlns:a16="http://schemas.microsoft.com/office/drawing/2014/main" id="{04ADBDDA-7B6A-0BBB-659D-DCE1ED39BE25}"/>
              </a:ext>
            </a:extLst>
          </p:cNvPr>
          <p:cNvGrpSpPr/>
          <p:nvPr/>
        </p:nvGrpSpPr>
        <p:grpSpPr>
          <a:xfrm>
            <a:off x="329708" y="2030012"/>
            <a:ext cx="10375084" cy="3122118"/>
            <a:chOff x="-478000" y="2822873"/>
            <a:chExt cx="11005138" cy="2815407"/>
          </a:xfrm>
        </p:grpSpPr>
        <p:sp>
          <p:nvSpPr>
            <p:cNvPr id="8" name="TextBox 7">
              <a:extLst>
                <a:ext uri="{FF2B5EF4-FFF2-40B4-BE49-F238E27FC236}">
                  <a16:creationId xmlns:a16="http://schemas.microsoft.com/office/drawing/2014/main" id="{B4273E93-2CAC-7A99-B14C-9E62733EFD5A}"/>
                </a:ext>
              </a:extLst>
            </p:cNvPr>
            <p:cNvSpPr txBox="1"/>
            <p:nvPr/>
          </p:nvSpPr>
          <p:spPr>
            <a:xfrm>
              <a:off x="-478000" y="5232069"/>
              <a:ext cx="2284315" cy="333049"/>
            </a:xfrm>
            <a:prstGeom prst="rect">
              <a:avLst/>
            </a:prstGeom>
            <a:noFill/>
          </p:spPr>
          <p:txBody>
            <a:bodyPr wrap="square" lIns="0" tIns="0" rIns="0" bIns="0" rtlCol="0" anchor="t">
              <a:spAutoFit/>
            </a:bodyPr>
            <a:lstStyle/>
            <a:p>
              <a:pPr algn="r"/>
              <a:r>
                <a:rPr lang="en-US" altLang="en-US" sz="1200" b="1" dirty="0">
                  <a:cs typeface="Arial"/>
                </a:rPr>
                <a:t>Online Academic Skills Program</a:t>
              </a:r>
              <a:endParaRPr lang="en-US" sz="1200" b="1" dirty="0"/>
            </a:p>
          </p:txBody>
        </p:sp>
        <p:sp>
          <p:nvSpPr>
            <p:cNvPr id="9" name="TextBox 8">
              <a:extLst>
                <a:ext uri="{FF2B5EF4-FFF2-40B4-BE49-F238E27FC236}">
                  <a16:creationId xmlns:a16="http://schemas.microsoft.com/office/drawing/2014/main" id="{EA5F1CA9-4868-62D0-695B-21EDDA6D01D4}"/>
                </a:ext>
              </a:extLst>
            </p:cNvPr>
            <p:cNvSpPr txBox="1"/>
            <p:nvPr/>
          </p:nvSpPr>
          <p:spPr>
            <a:xfrm>
              <a:off x="1473878" y="3565313"/>
              <a:ext cx="2967727" cy="166525"/>
            </a:xfrm>
            <a:prstGeom prst="rect">
              <a:avLst/>
            </a:prstGeom>
            <a:noFill/>
          </p:spPr>
          <p:txBody>
            <a:bodyPr wrap="square" lIns="0" tIns="0" rIns="0" bIns="0" rtlCol="0">
              <a:spAutoFit/>
            </a:bodyPr>
            <a:lstStyle/>
            <a:p>
              <a:pPr algn="r"/>
              <a:r>
                <a:rPr lang="en-US" altLang="en-US" sz="1200" b="1" dirty="0">
                  <a:cs typeface="Arial" panose="020B0604020202020204" pitchFamily="34" charset="0"/>
                </a:rPr>
                <a:t>DANTES College Testing (CLEP &amp; DSST)</a:t>
              </a:r>
              <a:endParaRPr lang="en-US" sz="1200" b="1" dirty="0"/>
            </a:p>
          </p:txBody>
        </p:sp>
        <p:sp>
          <p:nvSpPr>
            <p:cNvPr id="10" name="TextBox 9">
              <a:extLst>
                <a:ext uri="{FF2B5EF4-FFF2-40B4-BE49-F238E27FC236}">
                  <a16:creationId xmlns:a16="http://schemas.microsoft.com/office/drawing/2014/main" id="{DB64683A-63D7-C26A-F035-AE3BD4CB8727}"/>
                </a:ext>
              </a:extLst>
            </p:cNvPr>
            <p:cNvSpPr txBox="1"/>
            <p:nvPr/>
          </p:nvSpPr>
          <p:spPr>
            <a:xfrm>
              <a:off x="3489928" y="2822873"/>
              <a:ext cx="2016900" cy="166862"/>
            </a:xfrm>
            <a:prstGeom prst="rect">
              <a:avLst/>
            </a:prstGeom>
            <a:noFill/>
          </p:spPr>
          <p:txBody>
            <a:bodyPr wrap="square" lIns="0" tIns="0" rIns="0" bIns="0" rtlCol="0">
              <a:spAutoFit/>
            </a:bodyPr>
            <a:lstStyle/>
            <a:p>
              <a:pPr algn="r"/>
              <a:r>
                <a:rPr lang="en-US" altLang="en-US" sz="1200" b="1">
                  <a:cs typeface="Arial" panose="020B0604020202020204" pitchFamily="34" charset="0"/>
                </a:rPr>
                <a:t>Navy Credentialing “COOL”</a:t>
              </a:r>
              <a:endParaRPr lang="en-US" sz="1200" b="1"/>
            </a:p>
          </p:txBody>
        </p:sp>
        <p:sp>
          <p:nvSpPr>
            <p:cNvPr id="12" name="TextBox 11">
              <a:extLst>
                <a:ext uri="{FF2B5EF4-FFF2-40B4-BE49-F238E27FC236}">
                  <a16:creationId xmlns:a16="http://schemas.microsoft.com/office/drawing/2014/main" id="{7854C09C-B46C-A73E-0AE6-7631126E51DA}"/>
                </a:ext>
              </a:extLst>
            </p:cNvPr>
            <p:cNvSpPr txBox="1"/>
            <p:nvPr/>
          </p:nvSpPr>
          <p:spPr>
            <a:xfrm>
              <a:off x="1316700" y="4081118"/>
              <a:ext cx="1880456" cy="333049"/>
            </a:xfrm>
            <a:prstGeom prst="rect">
              <a:avLst/>
            </a:prstGeom>
            <a:noFill/>
          </p:spPr>
          <p:txBody>
            <a:bodyPr wrap="square" lIns="0" tIns="0" rIns="0" bIns="0" rtlCol="0">
              <a:spAutoFit/>
            </a:bodyPr>
            <a:lstStyle/>
            <a:p>
              <a:pPr algn="r"/>
              <a:r>
                <a:rPr lang="en-US" altLang="en-US" sz="1200" b="1">
                  <a:cs typeface="Arial" panose="020B0604020202020204" pitchFamily="34" charset="0"/>
                </a:rPr>
                <a:t>Introductory Enlisted PME</a:t>
              </a:r>
              <a:endParaRPr lang="en-US" sz="1200" b="1"/>
            </a:p>
          </p:txBody>
        </p:sp>
        <p:sp>
          <p:nvSpPr>
            <p:cNvPr id="13" name="TextBox 12">
              <a:extLst>
                <a:ext uri="{FF2B5EF4-FFF2-40B4-BE49-F238E27FC236}">
                  <a16:creationId xmlns:a16="http://schemas.microsoft.com/office/drawing/2014/main" id="{C05BA045-0AC0-C825-A0D0-F8EFE5593817}"/>
                </a:ext>
              </a:extLst>
            </p:cNvPr>
            <p:cNvSpPr txBox="1"/>
            <p:nvPr/>
          </p:nvSpPr>
          <p:spPr>
            <a:xfrm>
              <a:off x="-476512" y="4491562"/>
              <a:ext cx="3365639" cy="166525"/>
            </a:xfrm>
            <a:prstGeom prst="rect">
              <a:avLst/>
            </a:prstGeom>
            <a:noFill/>
          </p:spPr>
          <p:txBody>
            <a:bodyPr wrap="square" lIns="0" tIns="0" rIns="0" bIns="0" rtlCol="0" anchor="t">
              <a:spAutoFit/>
            </a:bodyPr>
            <a:lstStyle/>
            <a:p>
              <a:pPr algn="r"/>
              <a:r>
                <a:rPr lang="en-US" altLang="en-US" sz="1200" b="1" dirty="0">
                  <a:cs typeface="Arial"/>
                </a:rPr>
                <a:t>Department of Labor Apprenticeship (USMAP)</a:t>
              </a:r>
              <a:endParaRPr lang="en-US" altLang="en-US" sz="1200" b="1" dirty="0">
                <a:ea typeface="Tahoma"/>
                <a:cs typeface="Arial"/>
              </a:endParaRPr>
            </a:p>
          </p:txBody>
        </p:sp>
        <p:sp>
          <p:nvSpPr>
            <p:cNvPr id="14" name="TextBox 13">
              <a:extLst>
                <a:ext uri="{FF2B5EF4-FFF2-40B4-BE49-F238E27FC236}">
                  <a16:creationId xmlns:a16="http://schemas.microsoft.com/office/drawing/2014/main" id="{18B8C11F-1E9E-CF20-4CE7-8A25D06B681C}"/>
                </a:ext>
              </a:extLst>
            </p:cNvPr>
            <p:cNvSpPr txBox="1"/>
            <p:nvPr/>
          </p:nvSpPr>
          <p:spPr>
            <a:xfrm>
              <a:off x="3385085" y="3090491"/>
              <a:ext cx="1392776" cy="333049"/>
            </a:xfrm>
            <a:prstGeom prst="rect">
              <a:avLst/>
            </a:prstGeom>
            <a:noFill/>
          </p:spPr>
          <p:txBody>
            <a:bodyPr wrap="square" lIns="0" tIns="0" rIns="0" bIns="0" rtlCol="0">
              <a:spAutoFit/>
            </a:bodyPr>
            <a:lstStyle/>
            <a:p>
              <a:pPr algn="r"/>
              <a:r>
                <a:rPr lang="en-US" altLang="en-US" sz="1200" b="1">
                  <a:cs typeface="Arial" panose="020B0604020202020204" pitchFamily="34" charset="0"/>
                </a:rPr>
                <a:t>Basic Enlisted PME</a:t>
              </a:r>
              <a:endParaRPr lang="en-US" sz="1200" b="1"/>
            </a:p>
          </p:txBody>
        </p:sp>
        <p:sp>
          <p:nvSpPr>
            <p:cNvPr id="16" name="TextBox 15">
              <a:extLst>
                <a:ext uri="{FF2B5EF4-FFF2-40B4-BE49-F238E27FC236}">
                  <a16:creationId xmlns:a16="http://schemas.microsoft.com/office/drawing/2014/main" id="{EE6C05F2-C852-5A70-EE18-5F267096F540}"/>
                </a:ext>
              </a:extLst>
            </p:cNvPr>
            <p:cNvSpPr txBox="1"/>
            <p:nvPr/>
          </p:nvSpPr>
          <p:spPr>
            <a:xfrm>
              <a:off x="2948246" y="3330973"/>
              <a:ext cx="1301336" cy="166525"/>
            </a:xfrm>
            <a:prstGeom prst="rect">
              <a:avLst/>
            </a:prstGeom>
            <a:noFill/>
          </p:spPr>
          <p:txBody>
            <a:bodyPr wrap="square" lIns="0" tIns="0" rIns="0" bIns="0" rtlCol="0" anchor="t">
              <a:spAutoFit/>
            </a:bodyPr>
            <a:lstStyle/>
            <a:p>
              <a:pPr algn="r"/>
              <a:r>
                <a:rPr lang="en-US" altLang="en-US" sz="1200" b="1"/>
                <a:t>TA/NCPACE </a:t>
              </a:r>
              <a:endParaRPr lang="en-US" sz="1200" b="1"/>
            </a:p>
          </p:txBody>
        </p:sp>
        <p:sp>
          <p:nvSpPr>
            <p:cNvPr id="17" name="TextBox 16">
              <a:extLst>
                <a:ext uri="{FF2B5EF4-FFF2-40B4-BE49-F238E27FC236}">
                  <a16:creationId xmlns:a16="http://schemas.microsoft.com/office/drawing/2014/main" id="{BF6FBE77-DBD2-9611-03CB-3BA5980FF372}"/>
                </a:ext>
              </a:extLst>
            </p:cNvPr>
            <p:cNvSpPr txBox="1"/>
            <p:nvPr/>
          </p:nvSpPr>
          <p:spPr>
            <a:xfrm>
              <a:off x="2981529" y="3803819"/>
              <a:ext cx="733646" cy="166525"/>
            </a:xfrm>
            <a:prstGeom prst="rect">
              <a:avLst/>
            </a:prstGeom>
            <a:noFill/>
          </p:spPr>
          <p:txBody>
            <a:bodyPr wrap="square" lIns="0" tIns="0" rIns="0" bIns="0" rtlCol="0">
              <a:spAutoFit/>
            </a:bodyPr>
            <a:lstStyle/>
            <a:p>
              <a:pPr algn="r"/>
              <a:r>
                <a:rPr lang="en-US" altLang="en-US" sz="1200" b="1">
                  <a:cs typeface="Arial" panose="020B0604020202020204" pitchFamily="34" charset="0"/>
                </a:rPr>
                <a:t>Sailor 360</a:t>
              </a:r>
              <a:endParaRPr lang="en-US" sz="1200" b="1"/>
            </a:p>
          </p:txBody>
        </p:sp>
        <p:sp>
          <p:nvSpPr>
            <p:cNvPr id="18" name="TextBox 17">
              <a:extLst>
                <a:ext uri="{FF2B5EF4-FFF2-40B4-BE49-F238E27FC236}">
                  <a16:creationId xmlns:a16="http://schemas.microsoft.com/office/drawing/2014/main" id="{43948267-8FC9-0527-6D3C-A936130409CC}"/>
                </a:ext>
              </a:extLst>
            </p:cNvPr>
            <p:cNvSpPr txBox="1"/>
            <p:nvPr/>
          </p:nvSpPr>
          <p:spPr>
            <a:xfrm>
              <a:off x="6333964" y="4534607"/>
              <a:ext cx="2528156" cy="333049"/>
            </a:xfrm>
            <a:prstGeom prst="rect">
              <a:avLst/>
            </a:prstGeom>
            <a:noFill/>
          </p:spPr>
          <p:txBody>
            <a:bodyPr wrap="square" lIns="0" tIns="0" rIns="0" bIns="0" rtlCol="0">
              <a:spAutoFit/>
            </a:bodyPr>
            <a:lstStyle/>
            <a:p>
              <a:pPr algn="r"/>
              <a:r>
                <a:rPr lang="en-US" altLang="en-US" sz="1200" b="1">
                  <a:cs typeface="Arial" panose="020B0604020202020204" pitchFamily="34" charset="0"/>
                </a:rPr>
                <a:t>Advanced Education Voucher (AEV)</a:t>
              </a:r>
              <a:endParaRPr lang="en-US" sz="1200" b="1"/>
            </a:p>
          </p:txBody>
        </p:sp>
        <p:sp>
          <p:nvSpPr>
            <p:cNvPr id="19" name="TextBox 18">
              <a:extLst>
                <a:ext uri="{FF2B5EF4-FFF2-40B4-BE49-F238E27FC236}">
                  <a16:creationId xmlns:a16="http://schemas.microsoft.com/office/drawing/2014/main" id="{7207FFB8-E900-37F3-4EE1-C1E50E7D4ECB}"/>
                </a:ext>
              </a:extLst>
            </p:cNvPr>
            <p:cNvSpPr txBox="1"/>
            <p:nvPr/>
          </p:nvSpPr>
          <p:spPr>
            <a:xfrm>
              <a:off x="5473213" y="5305231"/>
              <a:ext cx="2280506" cy="333049"/>
            </a:xfrm>
            <a:prstGeom prst="rect">
              <a:avLst/>
            </a:prstGeom>
            <a:noFill/>
          </p:spPr>
          <p:txBody>
            <a:bodyPr wrap="square" lIns="0" tIns="0" rIns="0" bIns="0" rtlCol="0">
              <a:spAutoFit/>
            </a:bodyPr>
            <a:lstStyle/>
            <a:p>
              <a:pPr algn="r"/>
              <a:r>
                <a:rPr lang="en-US" altLang="en-US" sz="1200" b="1">
                  <a:cs typeface="Arial" panose="020B0604020202020204" pitchFamily="34" charset="0"/>
                </a:rPr>
                <a:t>Navy Senior Leadership Seminar</a:t>
              </a:r>
              <a:endParaRPr lang="en-US" sz="1200" b="1"/>
            </a:p>
          </p:txBody>
        </p:sp>
        <p:sp>
          <p:nvSpPr>
            <p:cNvPr id="20" name="TextBox 19">
              <a:extLst>
                <a:ext uri="{FF2B5EF4-FFF2-40B4-BE49-F238E27FC236}">
                  <a16:creationId xmlns:a16="http://schemas.microsoft.com/office/drawing/2014/main" id="{2A999D6E-B3F4-6B5D-9FE6-25376AEE4968}"/>
                </a:ext>
              </a:extLst>
            </p:cNvPr>
            <p:cNvSpPr txBox="1"/>
            <p:nvPr/>
          </p:nvSpPr>
          <p:spPr>
            <a:xfrm>
              <a:off x="5645102" y="4840990"/>
              <a:ext cx="2452771" cy="333050"/>
            </a:xfrm>
            <a:prstGeom prst="rect">
              <a:avLst/>
            </a:prstGeom>
            <a:noFill/>
          </p:spPr>
          <p:txBody>
            <a:bodyPr wrap="square" lIns="0" tIns="0" rIns="0" bIns="0" rtlCol="0" anchor="t">
              <a:spAutoFit/>
            </a:bodyPr>
            <a:lstStyle/>
            <a:p>
              <a:pPr algn="r"/>
              <a:r>
                <a:rPr lang="en-US" altLang="en-US" sz="1200" b="1" dirty="0">
                  <a:cs typeface="Arial"/>
                </a:rPr>
                <a:t>Fleet Seminar Joint </a:t>
              </a:r>
              <a:endParaRPr lang="en-US" sz="1200" b="1" dirty="0">
                <a:cs typeface="Arial"/>
              </a:endParaRPr>
            </a:p>
            <a:p>
              <a:pPr algn="r"/>
              <a:r>
                <a:rPr lang="en-US" altLang="en-US" sz="1200" b="1" dirty="0">
                  <a:cs typeface="Arial"/>
                </a:rPr>
                <a:t>Professional Military Education</a:t>
              </a:r>
              <a:endParaRPr lang="en-US" sz="1200" b="1">
                <a:cs typeface="Arial"/>
              </a:endParaRPr>
            </a:p>
          </p:txBody>
        </p:sp>
        <p:sp>
          <p:nvSpPr>
            <p:cNvPr id="21" name="TextBox 20">
              <a:extLst>
                <a:ext uri="{FF2B5EF4-FFF2-40B4-BE49-F238E27FC236}">
                  <a16:creationId xmlns:a16="http://schemas.microsoft.com/office/drawing/2014/main" id="{6F4B6D34-5182-4BD3-6C8D-84BD6C3117CA}"/>
                </a:ext>
              </a:extLst>
            </p:cNvPr>
            <p:cNvSpPr txBox="1"/>
            <p:nvPr/>
          </p:nvSpPr>
          <p:spPr>
            <a:xfrm>
              <a:off x="9595372" y="3684368"/>
              <a:ext cx="931766" cy="166525"/>
            </a:xfrm>
            <a:prstGeom prst="rect">
              <a:avLst/>
            </a:prstGeom>
            <a:noFill/>
          </p:spPr>
          <p:txBody>
            <a:bodyPr wrap="square" lIns="0" tIns="0" rIns="0" bIns="0" rtlCol="0">
              <a:spAutoFit/>
            </a:bodyPr>
            <a:lstStyle/>
            <a:p>
              <a:pPr algn="r"/>
              <a:r>
                <a:rPr lang="en-US" altLang="en-US" sz="1200" b="1">
                  <a:cs typeface="Arial" panose="020B0604020202020204" pitchFamily="34" charset="0"/>
                </a:rPr>
                <a:t>KEYSTONE</a:t>
              </a:r>
              <a:endParaRPr lang="en-US" sz="1200" b="1"/>
            </a:p>
          </p:txBody>
        </p:sp>
      </p:grpSp>
      <p:grpSp>
        <p:nvGrpSpPr>
          <p:cNvPr id="22" name="Group 21">
            <a:extLst>
              <a:ext uri="{FF2B5EF4-FFF2-40B4-BE49-F238E27FC236}">
                <a16:creationId xmlns:a16="http://schemas.microsoft.com/office/drawing/2014/main" id="{82592320-312C-7B5D-EEF2-D3417ED0D418}"/>
              </a:ext>
            </a:extLst>
          </p:cNvPr>
          <p:cNvGrpSpPr/>
          <p:nvPr/>
        </p:nvGrpSpPr>
        <p:grpSpPr>
          <a:xfrm>
            <a:off x="2167692" y="1442932"/>
            <a:ext cx="8956264" cy="4120522"/>
            <a:chOff x="2218928" y="2892730"/>
            <a:chExt cx="9099606" cy="2999371"/>
          </a:xfrm>
        </p:grpSpPr>
        <p:sp>
          <p:nvSpPr>
            <p:cNvPr id="23" name="TextBox 22">
              <a:extLst>
                <a:ext uri="{FF2B5EF4-FFF2-40B4-BE49-F238E27FC236}">
                  <a16:creationId xmlns:a16="http://schemas.microsoft.com/office/drawing/2014/main" id="{0C38903F-27F5-54F9-DC88-60624B50F007}"/>
                </a:ext>
              </a:extLst>
            </p:cNvPr>
            <p:cNvSpPr txBox="1"/>
            <p:nvPr/>
          </p:nvSpPr>
          <p:spPr>
            <a:xfrm>
              <a:off x="2218928" y="5640505"/>
              <a:ext cx="384810" cy="134420"/>
            </a:xfrm>
            <a:prstGeom prst="rect">
              <a:avLst/>
            </a:prstGeom>
            <a:noFill/>
          </p:spPr>
          <p:txBody>
            <a:bodyPr wrap="square" lIns="0" tIns="0" rIns="0" bIns="0" rtlCol="0">
              <a:spAutoFit/>
            </a:bodyPr>
            <a:lstStyle/>
            <a:p>
              <a:r>
                <a:rPr lang="en-US" altLang="en-US" sz="1200" b="1">
                  <a:cs typeface="Arial" panose="020B0604020202020204" pitchFamily="34" charset="0"/>
                </a:rPr>
                <a:t>RTC</a:t>
              </a:r>
              <a:endParaRPr lang="en-US" sz="1200" b="1"/>
            </a:p>
          </p:txBody>
        </p:sp>
        <p:sp>
          <p:nvSpPr>
            <p:cNvPr id="24" name="TextBox 23">
              <a:extLst>
                <a:ext uri="{FF2B5EF4-FFF2-40B4-BE49-F238E27FC236}">
                  <a16:creationId xmlns:a16="http://schemas.microsoft.com/office/drawing/2014/main" id="{95FEE0A7-645E-EAF3-80C4-5FDD40E844C5}"/>
                </a:ext>
              </a:extLst>
            </p:cNvPr>
            <p:cNvSpPr txBox="1"/>
            <p:nvPr/>
          </p:nvSpPr>
          <p:spPr>
            <a:xfrm>
              <a:off x="2694378" y="5465755"/>
              <a:ext cx="2034540" cy="134420"/>
            </a:xfrm>
            <a:prstGeom prst="rect">
              <a:avLst/>
            </a:prstGeom>
            <a:noFill/>
          </p:spPr>
          <p:txBody>
            <a:bodyPr wrap="square" lIns="0" tIns="0" rIns="0" bIns="0" rtlCol="0" anchor="t">
              <a:spAutoFit/>
            </a:bodyPr>
            <a:lstStyle/>
            <a:p>
              <a:r>
                <a:rPr lang="en-US" altLang="en-US" sz="1200" b="1" dirty="0">
                  <a:latin typeface="Times New Roman"/>
                  <a:cs typeface="Arial"/>
                </a:rPr>
                <a:t>Technical Training “A School” </a:t>
              </a:r>
              <a:endParaRPr lang="en-US" sz="1200" b="1" dirty="0">
                <a:latin typeface="Times New Roman"/>
                <a:cs typeface="Arial"/>
              </a:endParaRPr>
            </a:p>
          </p:txBody>
        </p:sp>
        <p:sp>
          <p:nvSpPr>
            <p:cNvPr id="25" name="TextBox 24">
              <a:extLst>
                <a:ext uri="{FF2B5EF4-FFF2-40B4-BE49-F238E27FC236}">
                  <a16:creationId xmlns:a16="http://schemas.microsoft.com/office/drawing/2014/main" id="{B4767D79-2954-697A-A640-E4AD502D4797}"/>
                </a:ext>
              </a:extLst>
            </p:cNvPr>
            <p:cNvSpPr txBox="1"/>
            <p:nvPr/>
          </p:nvSpPr>
          <p:spPr>
            <a:xfrm>
              <a:off x="3624678" y="5107844"/>
              <a:ext cx="1851660" cy="268841"/>
            </a:xfrm>
            <a:prstGeom prst="rect">
              <a:avLst/>
            </a:prstGeom>
            <a:noFill/>
          </p:spPr>
          <p:txBody>
            <a:bodyPr wrap="square" lIns="0" tIns="0" rIns="0" bIns="0" rtlCol="0">
              <a:spAutoFit/>
            </a:bodyPr>
            <a:lstStyle/>
            <a:p>
              <a:r>
                <a:rPr lang="en-US" altLang="en-US" sz="1200" b="1">
                  <a:cs typeface="Arial" panose="020B0604020202020204" pitchFamily="34" charset="0"/>
                </a:rPr>
                <a:t>Professional Qualifications</a:t>
              </a:r>
              <a:endParaRPr lang="en-US" sz="1200" b="1"/>
            </a:p>
          </p:txBody>
        </p:sp>
        <p:sp>
          <p:nvSpPr>
            <p:cNvPr id="26" name="TextBox 25">
              <a:extLst>
                <a:ext uri="{FF2B5EF4-FFF2-40B4-BE49-F238E27FC236}">
                  <a16:creationId xmlns:a16="http://schemas.microsoft.com/office/drawing/2014/main" id="{894E6A7A-9207-6586-95DE-B24923096641}"/>
                </a:ext>
              </a:extLst>
            </p:cNvPr>
            <p:cNvSpPr txBox="1"/>
            <p:nvPr/>
          </p:nvSpPr>
          <p:spPr>
            <a:xfrm>
              <a:off x="6533236" y="3646907"/>
              <a:ext cx="3143250" cy="268841"/>
            </a:xfrm>
            <a:prstGeom prst="rect">
              <a:avLst/>
            </a:prstGeom>
            <a:noFill/>
          </p:spPr>
          <p:txBody>
            <a:bodyPr wrap="square" lIns="0" tIns="0" rIns="0" bIns="0" rtlCol="0">
              <a:spAutoFit/>
            </a:bodyPr>
            <a:lstStyle/>
            <a:p>
              <a:r>
                <a:rPr lang="en-US" altLang="en-US" sz="1200" b="1">
                  <a:cs typeface="Arial" panose="020B0604020202020204" pitchFamily="34" charset="0"/>
                </a:rPr>
                <a:t>Block Learning / Advanced Technical Training</a:t>
              </a:r>
              <a:endParaRPr lang="en-US" sz="1200" b="1"/>
            </a:p>
          </p:txBody>
        </p:sp>
        <p:sp>
          <p:nvSpPr>
            <p:cNvPr id="27" name="TextBox 26">
              <a:extLst>
                <a:ext uri="{FF2B5EF4-FFF2-40B4-BE49-F238E27FC236}">
                  <a16:creationId xmlns:a16="http://schemas.microsoft.com/office/drawing/2014/main" id="{DE28D97C-16DC-C88E-F92F-D780A38E9998}"/>
                </a:ext>
              </a:extLst>
            </p:cNvPr>
            <p:cNvSpPr txBox="1"/>
            <p:nvPr/>
          </p:nvSpPr>
          <p:spPr>
            <a:xfrm>
              <a:off x="4144101" y="4739111"/>
              <a:ext cx="2438400" cy="134420"/>
            </a:xfrm>
            <a:prstGeom prst="rect">
              <a:avLst/>
            </a:prstGeom>
            <a:noFill/>
          </p:spPr>
          <p:txBody>
            <a:bodyPr wrap="square" lIns="0" tIns="0" rIns="0" bIns="0" rtlCol="0">
              <a:spAutoFit/>
            </a:bodyPr>
            <a:lstStyle/>
            <a:p>
              <a:r>
                <a:rPr lang="en-US" altLang="en-US" sz="1200" b="1">
                  <a:cs typeface="Arial" panose="020B0604020202020204" pitchFamily="34" charset="0"/>
                </a:rPr>
                <a:t>Foundational Leader Development</a:t>
              </a:r>
              <a:endParaRPr lang="en-US" sz="1200" b="1"/>
            </a:p>
          </p:txBody>
        </p:sp>
        <p:sp>
          <p:nvSpPr>
            <p:cNvPr id="28" name="TextBox 27">
              <a:extLst>
                <a:ext uri="{FF2B5EF4-FFF2-40B4-BE49-F238E27FC236}">
                  <a16:creationId xmlns:a16="http://schemas.microsoft.com/office/drawing/2014/main" id="{52C548A3-59E5-B532-6785-AFED866A5BC7}"/>
                </a:ext>
              </a:extLst>
            </p:cNvPr>
            <p:cNvSpPr txBox="1"/>
            <p:nvPr/>
          </p:nvSpPr>
          <p:spPr>
            <a:xfrm>
              <a:off x="5233230" y="4352201"/>
              <a:ext cx="2720340" cy="268841"/>
            </a:xfrm>
            <a:prstGeom prst="rect">
              <a:avLst/>
            </a:prstGeom>
            <a:noFill/>
          </p:spPr>
          <p:txBody>
            <a:bodyPr wrap="square" lIns="0" tIns="0" rIns="0" bIns="0" rtlCol="0">
              <a:spAutoFit/>
            </a:bodyPr>
            <a:lstStyle/>
            <a:p>
              <a:r>
                <a:rPr lang="en-US" altLang="en-US" sz="1200" b="1">
                  <a:cs typeface="Arial" panose="020B0604020202020204" pitchFamily="34" charset="0"/>
                </a:rPr>
                <a:t>Advanced Technical Training “C School”</a:t>
              </a:r>
              <a:endParaRPr lang="en-US" sz="1200" b="1"/>
            </a:p>
          </p:txBody>
        </p:sp>
        <p:sp>
          <p:nvSpPr>
            <p:cNvPr id="29" name="TextBox 28">
              <a:extLst>
                <a:ext uri="{FF2B5EF4-FFF2-40B4-BE49-F238E27FC236}">
                  <a16:creationId xmlns:a16="http://schemas.microsoft.com/office/drawing/2014/main" id="{503A253A-634A-9D69-AD46-504BB5CC924E}"/>
                </a:ext>
              </a:extLst>
            </p:cNvPr>
            <p:cNvSpPr txBox="1"/>
            <p:nvPr/>
          </p:nvSpPr>
          <p:spPr>
            <a:xfrm>
              <a:off x="5278886" y="4021561"/>
              <a:ext cx="2674619" cy="268841"/>
            </a:xfrm>
            <a:prstGeom prst="rect">
              <a:avLst/>
            </a:prstGeom>
            <a:noFill/>
          </p:spPr>
          <p:txBody>
            <a:bodyPr wrap="square" lIns="0" tIns="0" rIns="0" bIns="0" rtlCol="0">
              <a:spAutoFit/>
            </a:bodyPr>
            <a:lstStyle/>
            <a:p>
              <a:r>
                <a:rPr lang="en-US" altLang="en-US" sz="1200" b="1">
                  <a:cs typeface="Arial" panose="020B0604020202020204" pitchFamily="34" charset="0"/>
                </a:rPr>
                <a:t>Intermediate Leader Development (E5)</a:t>
              </a:r>
              <a:endParaRPr lang="en-US" sz="1200" b="1"/>
            </a:p>
          </p:txBody>
        </p:sp>
        <p:sp>
          <p:nvSpPr>
            <p:cNvPr id="30" name="TextBox 29">
              <a:extLst>
                <a:ext uri="{FF2B5EF4-FFF2-40B4-BE49-F238E27FC236}">
                  <a16:creationId xmlns:a16="http://schemas.microsoft.com/office/drawing/2014/main" id="{B7ED426E-476E-0FCB-22EF-7271A370837F}"/>
                </a:ext>
              </a:extLst>
            </p:cNvPr>
            <p:cNvSpPr txBox="1"/>
            <p:nvPr/>
          </p:nvSpPr>
          <p:spPr>
            <a:xfrm>
              <a:off x="6558761" y="3256835"/>
              <a:ext cx="2472690" cy="268841"/>
            </a:xfrm>
            <a:prstGeom prst="rect">
              <a:avLst/>
            </a:prstGeom>
            <a:noFill/>
          </p:spPr>
          <p:txBody>
            <a:bodyPr wrap="square" lIns="0" tIns="0" rIns="0" bIns="0" rtlCol="0">
              <a:spAutoFit/>
            </a:bodyPr>
            <a:lstStyle/>
            <a:p>
              <a:r>
                <a:rPr lang="en-US" altLang="en-US" sz="1200" b="1">
                  <a:cs typeface="Arial" panose="020B0604020202020204" pitchFamily="34" charset="0"/>
                </a:rPr>
                <a:t>Advanced Leader Development (E6) </a:t>
              </a:r>
              <a:endParaRPr lang="en-US" sz="1200" b="1"/>
            </a:p>
          </p:txBody>
        </p:sp>
        <p:sp>
          <p:nvSpPr>
            <p:cNvPr id="31" name="TextBox 30">
              <a:extLst>
                <a:ext uri="{FF2B5EF4-FFF2-40B4-BE49-F238E27FC236}">
                  <a16:creationId xmlns:a16="http://schemas.microsoft.com/office/drawing/2014/main" id="{D4C728D2-9F12-B7EA-AD19-2D4C6318D60B}"/>
                </a:ext>
              </a:extLst>
            </p:cNvPr>
            <p:cNvSpPr txBox="1"/>
            <p:nvPr/>
          </p:nvSpPr>
          <p:spPr>
            <a:xfrm>
              <a:off x="8072414" y="5757681"/>
              <a:ext cx="3246120" cy="134420"/>
            </a:xfrm>
            <a:prstGeom prst="rect">
              <a:avLst/>
            </a:prstGeom>
            <a:noFill/>
          </p:spPr>
          <p:txBody>
            <a:bodyPr wrap="square" lIns="0" tIns="0" rIns="0" bIns="0" rtlCol="0">
              <a:spAutoFit/>
            </a:bodyPr>
            <a:lstStyle/>
            <a:p>
              <a:r>
                <a:rPr lang="en-US" altLang="en-US" sz="1200" b="1">
                  <a:cs typeface="Arial" panose="020B0604020202020204" pitchFamily="34" charset="0"/>
                </a:rPr>
                <a:t>Chief Petty Officer Initiation </a:t>
              </a:r>
              <a:endParaRPr lang="en-US" sz="1200" b="1"/>
            </a:p>
          </p:txBody>
        </p:sp>
        <p:sp>
          <p:nvSpPr>
            <p:cNvPr id="32" name="TextBox 31">
              <a:extLst>
                <a:ext uri="{FF2B5EF4-FFF2-40B4-BE49-F238E27FC236}">
                  <a16:creationId xmlns:a16="http://schemas.microsoft.com/office/drawing/2014/main" id="{A60043D5-A05C-E76C-8E73-5297DAAB584F}"/>
                </a:ext>
              </a:extLst>
            </p:cNvPr>
            <p:cNvSpPr txBox="1"/>
            <p:nvPr/>
          </p:nvSpPr>
          <p:spPr>
            <a:xfrm>
              <a:off x="8458947" y="5318783"/>
              <a:ext cx="2716530" cy="268841"/>
            </a:xfrm>
            <a:prstGeom prst="rect">
              <a:avLst/>
            </a:prstGeom>
            <a:noFill/>
          </p:spPr>
          <p:txBody>
            <a:bodyPr wrap="square" lIns="0" tIns="0" rIns="0" bIns="0" rtlCol="0" anchor="t">
              <a:spAutoFit/>
            </a:bodyPr>
            <a:lstStyle/>
            <a:p>
              <a:r>
                <a:rPr lang="en-US" altLang="en-US" sz="1200" b="1" dirty="0">
                  <a:cs typeface="Arial"/>
                </a:rPr>
                <a:t>Chief Petty Officer Leader Development (CPO-LDC)</a:t>
              </a:r>
              <a:endParaRPr lang="en-US" sz="1200" b="1" dirty="0">
                <a:cs typeface="Arial"/>
              </a:endParaRPr>
            </a:p>
          </p:txBody>
        </p:sp>
        <p:sp>
          <p:nvSpPr>
            <p:cNvPr id="33" name="TextBox 32">
              <a:extLst>
                <a:ext uri="{FF2B5EF4-FFF2-40B4-BE49-F238E27FC236}">
                  <a16:creationId xmlns:a16="http://schemas.microsoft.com/office/drawing/2014/main" id="{D84938DA-3EBE-D8EB-335B-485A7D62DE22}"/>
                </a:ext>
              </a:extLst>
            </p:cNvPr>
            <p:cNvSpPr txBox="1"/>
            <p:nvPr/>
          </p:nvSpPr>
          <p:spPr>
            <a:xfrm>
              <a:off x="5335234" y="2892730"/>
              <a:ext cx="1527810" cy="134420"/>
            </a:xfrm>
            <a:prstGeom prst="rect">
              <a:avLst/>
            </a:prstGeom>
            <a:noFill/>
          </p:spPr>
          <p:txBody>
            <a:bodyPr wrap="square" lIns="0" tIns="0" rIns="0" bIns="0" rtlCol="0">
              <a:spAutoFit/>
            </a:bodyPr>
            <a:lstStyle/>
            <a:p>
              <a:r>
                <a:rPr lang="en-US" altLang="en-US" sz="1200" b="1" dirty="0">
                  <a:cs typeface="Arial" panose="020B0604020202020204" pitchFamily="34" charset="0"/>
                </a:rPr>
                <a:t>Primary Enlisted PME</a:t>
              </a:r>
              <a:endParaRPr lang="en-US" sz="1200" b="1" dirty="0"/>
            </a:p>
          </p:txBody>
        </p:sp>
        <p:sp>
          <p:nvSpPr>
            <p:cNvPr id="34" name="TextBox 33">
              <a:extLst>
                <a:ext uri="{FF2B5EF4-FFF2-40B4-BE49-F238E27FC236}">
                  <a16:creationId xmlns:a16="http://schemas.microsoft.com/office/drawing/2014/main" id="{7F57EFD9-8B9C-75AB-9752-44838D174D4D}"/>
                </a:ext>
              </a:extLst>
            </p:cNvPr>
            <p:cNvSpPr txBox="1"/>
            <p:nvPr/>
          </p:nvSpPr>
          <p:spPr>
            <a:xfrm>
              <a:off x="9551767" y="4688231"/>
              <a:ext cx="1729740" cy="268841"/>
            </a:xfrm>
            <a:prstGeom prst="rect">
              <a:avLst/>
            </a:prstGeom>
            <a:noFill/>
          </p:spPr>
          <p:txBody>
            <a:bodyPr wrap="square" lIns="0" tIns="0" rIns="0" bIns="0" rtlCol="0">
              <a:spAutoFit/>
            </a:bodyPr>
            <a:lstStyle/>
            <a:p>
              <a:r>
                <a:rPr lang="en-US" altLang="en-US" sz="1200" b="1">
                  <a:cs typeface="Arial" panose="020B0604020202020204" pitchFamily="34" charset="0"/>
                </a:rPr>
                <a:t>Senior Enlisted Academy</a:t>
              </a:r>
              <a:endParaRPr lang="en-US" sz="1200" b="1"/>
            </a:p>
          </p:txBody>
        </p:sp>
        <p:sp>
          <p:nvSpPr>
            <p:cNvPr id="35" name="TextBox 34">
              <a:extLst>
                <a:ext uri="{FF2B5EF4-FFF2-40B4-BE49-F238E27FC236}">
                  <a16:creationId xmlns:a16="http://schemas.microsoft.com/office/drawing/2014/main" id="{9B2DD3F5-7D26-095D-FC6F-2066B2E5345C}"/>
                </a:ext>
              </a:extLst>
            </p:cNvPr>
            <p:cNvSpPr txBox="1"/>
            <p:nvPr/>
          </p:nvSpPr>
          <p:spPr>
            <a:xfrm>
              <a:off x="8568066" y="4449322"/>
              <a:ext cx="777240" cy="134420"/>
            </a:xfrm>
            <a:prstGeom prst="rect">
              <a:avLst/>
            </a:prstGeom>
            <a:noFill/>
          </p:spPr>
          <p:txBody>
            <a:bodyPr wrap="square" lIns="0" tIns="0" rIns="0" bIns="0" rtlCol="0">
              <a:spAutoFit/>
            </a:bodyPr>
            <a:lstStyle/>
            <a:p>
              <a:r>
                <a:rPr lang="en-US" altLang="en-US" sz="1200" b="1">
                  <a:cs typeface="Arial" panose="020B0604020202020204" pitchFamily="34" charset="0"/>
                </a:rPr>
                <a:t>CMC/COB</a:t>
              </a:r>
              <a:endParaRPr lang="en-US" sz="1200" b="1"/>
            </a:p>
          </p:txBody>
        </p:sp>
      </p:grpSp>
      <p:sp>
        <p:nvSpPr>
          <p:cNvPr id="36" name="WordArt 7">
            <a:extLst>
              <a:ext uri="{FF2B5EF4-FFF2-40B4-BE49-F238E27FC236}">
                <a16:creationId xmlns:a16="http://schemas.microsoft.com/office/drawing/2014/main" id="{62F1FBCE-C758-966B-81C9-D14CAC03A200}"/>
              </a:ext>
            </a:extLst>
          </p:cNvPr>
          <p:cNvSpPr>
            <a:spLocks noChangeAspect="1" noChangeArrowheads="1" noChangeShapeType="1" noTextEdit="1"/>
          </p:cNvSpPr>
          <p:nvPr/>
        </p:nvSpPr>
        <p:spPr bwMode="auto">
          <a:xfrm>
            <a:off x="1453704" y="5111987"/>
            <a:ext cx="531653" cy="298716"/>
          </a:xfrm>
          <a:prstGeom prst="rect">
            <a:avLst/>
          </a:prstGeom>
        </p:spPr>
        <p:txBody>
          <a:bodyPr wrap="none" fromWordArt="1">
            <a:prstTxWarp prst="textPlain">
              <a:avLst/>
            </a:prstTxWarp>
          </a:bodyPr>
          <a:lstStyle/>
          <a:p>
            <a:pPr algn="ctr"/>
            <a:r>
              <a:rPr lang="en-US" sz="2000" b="0" i="0" kern="10">
                <a:ln w="0"/>
                <a:solidFill>
                  <a:srgbClr val="000000"/>
                </a:solidFill>
                <a:effectLst>
                  <a:outerShdw blurRad="38100" dist="19050" dir="2700000" algn="tl" rotWithShape="0">
                    <a:schemeClr val="dk1">
                      <a:alpha val="40000"/>
                    </a:schemeClr>
                  </a:outerShdw>
                </a:effectLst>
                <a:latin typeface="Calibri" panose="020B0806030902050204" pitchFamily="34" charset="0"/>
              </a:rPr>
              <a:t>DEP</a:t>
            </a:r>
          </a:p>
        </p:txBody>
      </p:sp>
      <p:cxnSp>
        <p:nvCxnSpPr>
          <p:cNvPr id="39" name="AutoShape 6">
            <a:extLst>
              <a:ext uri="{FF2B5EF4-FFF2-40B4-BE49-F238E27FC236}">
                <a16:creationId xmlns:a16="http://schemas.microsoft.com/office/drawing/2014/main" id="{F3BD6C1D-203F-F756-4F97-C84FB0E0CF76}"/>
              </a:ext>
            </a:extLst>
          </p:cNvPr>
          <p:cNvCxnSpPr>
            <a:cxnSpLocks noChangeShapeType="1"/>
          </p:cNvCxnSpPr>
          <p:nvPr/>
        </p:nvCxnSpPr>
        <p:spPr bwMode="auto">
          <a:xfrm flipV="1">
            <a:off x="2165183" y="4608931"/>
            <a:ext cx="736727" cy="538676"/>
          </a:xfrm>
          <a:prstGeom prst="bentConnector3">
            <a:avLst>
              <a:gd name="adj1" fmla="val 50000"/>
            </a:avLst>
          </a:prstGeom>
          <a:noFill/>
          <a:ln w="25400">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sp>
        <p:nvSpPr>
          <p:cNvPr id="41" name="WordArt 4">
            <a:extLst>
              <a:ext uri="{FF2B5EF4-FFF2-40B4-BE49-F238E27FC236}">
                <a16:creationId xmlns:a16="http://schemas.microsoft.com/office/drawing/2014/main" id="{CA1F4F5F-4304-8007-3FB7-C0667DB1EAE4}"/>
              </a:ext>
            </a:extLst>
          </p:cNvPr>
          <p:cNvSpPr>
            <a:spLocks noChangeArrowheads="1" noChangeShapeType="1" noTextEdit="1"/>
          </p:cNvSpPr>
          <p:nvPr/>
        </p:nvSpPr>
        <p:spPr bwMode="auto">
          <a:xfrm rot="-60000">
            <a:off x="2909505" y="4299509"/>
            <a:ext cx="547771" cy="300479"/>
          </a:xfrm>
          <a:prstGeom prst="rect">
            <a:avLst/>
          </a:prstGeom>
        </p:spPr>
        <p:txBody>
          <a:bodyPr wrap="none" fromWordArt="1">
            <a:prstTxWarp prst="textPlain">
              <a:avLst/>
            </a:prstTxWarp>
          </a:bodyPr>
          <a:lstStyle/>
          <a:p>
            <a:pPr algn="ctr"/>
            <a:r>
              <a:rPr lang="en-US" sz="2000" b="0" i="0" kern="10">
                <a:ln w="0"/>
                <a:solidFill>
                  <a:srgbClr val="000000"/>
                </a:solidFill>
                <a:effectLst>
                  <a:outerShdw blurRad="38100" dist="19050" dir="2700000" algn="tl" rotWithShape="0">
                    <a:schemeClr val="dk1">
                      <a:alpha val="40000"/>
                    </a:schemeClr>
                  </a:outerShdw>
                </a:effectLst>
                <a:latin typeface="Calibri" panose="020B0806030902050204" pitchFamily="34" charset="0"/>
              </a:rPr>
              <a:t>E1-E3</a:t>
            </a:r>
          </a:p>
        </p:txBody>
      </p:sp>
      <p:cxnSp>
        <p:nvCxnSpPr>
          <p:cNvPr id="42" name="AutoShape 6">
            <a:extLst>
              <a:ext uri="{FF2B5EF4-FFF2-40B4-BE49-F238E27FC236}">
                <a16:creationId xmlns:a16="http://schemas.microsoft.com/office/drawing/2014/main" id="{11341863-6C4F-B9B8-B33C-C2BE18C63ED5}"/>
              </a:ext>
            </a:extLst>
          </p:cNvPr>
          <p:cNvCxnSpPr>
            <a:cxnSpLocks noChangeShapeType="1"/>
          </p:cNvCxnSpPr>
          <p:nvPr/>
        </p:nvCxnSpPr>
        <p:spPr bwMode="auto">
          <a:xfrm flipV="1">
            <a:off x="3463302" y="3772230"/>
            <a:ext cx="836156" cy="522300"/>
          </a:xfrm>
          <a:prstGeom prst="bentConnector3">
            <a:avLst>
              <a:gd name="adj1" fmla="val 50000"/>
            </a:avLst>
          </a:prstGeom>
          <a:noFill/>
          <a:ln w="25400">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sp>
        <p:nvSpPr>
          <p:cNvPr id="43" name="WordArt 8">
            <a:extLst>
              <a:ext uri="{FF2B5EF4-FFF2-40B4-BE49-F238E27FC236}">
                <a16:creationId xmlns:a16="http://schemas.microsoft.com/office/drawing/2014/main" id="{1DE70BE7-2063-2056-AB9D-49B2DBD7767E}"/>
              </a:ext>
            </a:extLst>
          </p:cNvPr>
          <p:cNvSpPr>
            <a:spLocks noChangeArrowheads="1" noChangeShapeType="1" noTextEdit="1"/>
          </p:cNvSpPr>
          <p:nvPr/>
        </p:nvSpPr>
        <p:spPr bwMode="auto">
          <a:xfrm>
            <a:off x="4291528" y="3498990"/>
            <a:ext cx="345499" cy="280518"/>
          </a:xfrm>
          <a:prstGeom prst="rect">
            <a:avLst/>
          </a:prstGeom>
        </p:spPr>
        <p:txBody>
          <a:bodyPr wrap="none" fromWordArt="1">
            <a:prstTxWarp prst="textPlain">
              <a:avLst/>
            </a:prstTxWarp>
          </a:bodyPr>
          <a:lstStyle/>
          <a:p>
            <a:pPr algn="ctr"/>
            <a:r>
              <a:rPr lang="en-US" sz="2000" b="0" i="0" kern="10">
                <a:ln w="0"/>
                <a:solidFill>
                  <a:srgbClr val="000000"/>
                </a:solidFill>
                <a:effectLst>
                  <a:outerShdw blurRad="38100" dist="19050" dir="2700000" algn="tl" rotWithShape="0">
                    <a:schemeClr val="dk1">
                      <a:alpha val="40000"/>
                    </a:schemeClr>
                  </a:outerShdw>
                </a:effectLst>
                <a:latin typeface="Calibri" panose="020B0806030902050204" pitchFamily="34" charset="0"/>
              </a:rPr>
              <a:t>E4</a:t>
            </a:r>
          </a:p>
        </p:txBody>
      </p:sp>
      <p:cxnSp>
        <p:nvCxnSpPr>
          <p:cNvPr id="44" name="AutoShape 6">
            <a:extLst>
              <a:ext uri="{FF2B5EF4-FFF2-40B4-BE49-F238E27FC236}">
                <a16:creationId xmlns:a16="http://schemas.microsoft.com/office/drawing/2014/main" id="{B63BDF79-5B9E-93DF-66B7-B3F32D238714}"/>
              </a:ext>
            </a:extLst>
          </p:cNvPr>
          <p:cNvCxnSpPr>
            <a:cxnSpLocks noChangeShapeType="1"/>
          </p:cNvCxnSpPr>
          <p:nvPr/>
        </p:nvCxnSpPr>
        <p:spPr bwMode="auto">
          <a:xfrm flipV="1">
            <a:off x="4632033" y="2852705"/>
            <a:ext cx="774167" cy="648232"/>
          </a:xfrm>
          <a:prstGeom prst="bentConnector3">
            <a:avLst>
              <a:gd name="adj1" fmla="val 50000"/>
            </a:avLst>
          </a:prstGeom>
          <a:noFill/>
          <a:ln w="25400">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sp>
        <p:nvSpPr>
          <p:cNvPr id="45" name="WordArt 10">
            <a:extLst>
              <a:ext uri="{FF2B5EF4-FFF2-40B4-BE49-F238E27FC236}">
                <a16:creationId xmlns:a16="http://schemas.microsoft.com/office/drawing/2014/main" id="{EE916897-9B0B-94B7-623E-A8F3F26606F8}"/>
              </a:ext>
            </a:extLst>
          </p:cNvPr>
          <p:cNvSpPr>
            <a:spLocks noChangeArrowheads="1" noChangeShapeType="1" noTextEdit="1"/>
          </p:cNvSpPr>
          <p:nvPr/>
        </p:nvSpPr>
        <p:spPr bwMode="auto">
          <a:xfrm rot="60000">
            <a:off x="5421545" y="2552978"/>
            <a:ext cx="598885" cy="308810"/>
          </a:xfrm>
          <a:prstGeom prst="rect">
            <a:avLst/>
          </a:prstGeom>
        </p:spPr>
        <p:txBody>
          <a:bodyPr wrap="none" fromWordArt="1">
            <a:prstTxWarp prst="textPlain">
              <a:avLst/>
            </a:prstTxWarp>
          </a:bodyPr>
          <a:lstStyle/>
          <a:p>
            <a:pPr algn="ctr"/>
            <a:r>
              <a:rPr lang="en-US" sz="2000" b="0" i="0" kern="10" dirty="0">
                <a:ln w="0"/>
                <a:solidFill>
                  <a:srgbClr val="000000"/>
                </a:solidFill>
                <a:effectLst>
                  <a:outerShdw blurRad="38100" dist="19050" dir="2700000" algn="tl" rotWithShape="0">
                    <a:schemeClr val="dk1">
                      <a:alpha val="40000"/>
                    </a:schemeClr>
                  </a:outerShdw>
                </a:effectLst>
                <a:latin typeface="Calibri" panose="020B0806030902050204" pitchFamily="34" charset="0"/>
              </a:rPr>
              <a:t>E5-E6</a:t>
            </a:r>
          </a:p>
        </p:txBody>
      </p:sp>
      <p:cxnSp>
        <p:nvCxnSpPr>
          <p:cNvPr id="46" name="AutoShape 6">
            <a:extLst>
              <a:ext uri="{FF2B5EF4-FFF2-40B4-BE49-F238E27FC236}">
                <a16:creationId xmlns:a16="http://schemas.microsoft.com/office/drawing/2014/main" id="{D9FE7D02-00CF-B612-4296-FF1D7D0E9681}"/>
              </a:ext>
            </a:extLst>
          </p:cNvPr>
          <p:cNvCxnSpPr>
            <a:cxnSpLocks noChangeShapeType="1"/>
          </p:cNvCxnSpPr>
          <p:nvPr/>
        </p:nvCxnSpPr>
        <p:spPr bwMode="auto">
          <a:xfrm flipV="1">
            <a:off x="6017761" y="1701812"/>
            <a:ext cx="623825" cy="847014"/>
          </a:xfrm>
          <a:prstGeom prst="bentConnector3">
            <a:avLst>
              <a:gd name="adj1" fmla="val 50000"/>
            </a:avLst>
          </a:prstGeom>
          <a:noFill/>
          <a:ln w="25400">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sp>
        <p:nvSpPr>
          <p:cNvPr id="47" name="WordArt 13">
            <a:extLst>
              <a:ext uri="{FF2B5EF4-FFF2-40B4-BE49-F238E27FC236}">
                <a16:creationId xmlns:a16="http://schemas.microsoft.com/office/drawing/2014/main" id="{A0914A17-1ED1-2AA4-8C94-A0B362469935}"/>
              </a:ext>
            </a:extLst>
          </p:cNvPr>
          <p:cNvSpPr>
            <a:spLocks noChangeArrowheads="1" noChangeShapeType="1" noTextEdit="1"/>
          </p:cNvSpPr>
          <p:nvPr/>
        </p:nvSpPr>
        <p:spPr bwMode="auto">
          <a:xfrm>
            <a:off x="6727878" y="1548178"/>
            <a:ext cx="387051" cy="311687"/>
          </a:xfrm>
          <a:prstGeom prst="rect">
            <a:avLst/>
          </a:prstGeom>
        </p:spPr>
        <p:txBody>
          <a:bodyPr wrap="none" fromWordArt="1">
            <a:prstTxWarp prst="textPlain">
              <a:avLst/>
            </a:prstTxWarp>
          </a:bodyPr>
          <a:lstStyle/>
          <a:p>
            <a:pPr algn="ctr"/>
            <a:r>
              <a:rPr lang="en-US" sz="2000" b="0" i="0" kern="10" dirty="0">
                <a:ln w="0"/>
                <a:solidFill>
                  <a:srgbClr val="000000"/>
                </a:solidFill>
                <a:effectLst>
                  <a:outerShdw blurRad="38100" dist="19050" dir="2700000" algn="tl" rotWithShape="0">
                    <a:schemeClr val="dk1">
                      <a:alpha val="40000"/>
                    </a:schemeClr>
                  </a:outerShdw>
                </a:effectLst>
                <a:latin typeface="Calibri" panose="020B0806030902050204" pitchFamily="34" charset="0"/>
              </a:rPr>
              <a:t>E7</a:t>
            </a:r>
          </a:p>
        </p:txBody>
      </p:sp>
      <p:cxnSp>
        <p:nvCxnSpPr>
          <p:cNvPr id="49" name="AutoShape 6">
            <a:extLst>
              <a:ext uri="{FF2B5EF4-FFF2-40B4-BE49-F238E27FC236}">
                <a16:creationId xmlns:a16="http://schemas.microsoft.com/office/drawing/2014/main" id="{E61EC59A-11FC-011A-F580-29791586C8CB}"/>
              </a:ext>
            </a:extLst>
          </p:cNvPr>
          <p:cNvCxnSpPr>
            <a:cxnSpLocks noChangeShapeType="1"/>
          </p:cNvCxnSpPr>
          <p:nvPr/>
        </p:nvCxnSpPr>
        <p:spPr bwMode="auto">
          <a:xfrm flipV="1">
            <a:off x="7802546" y="4678957"/>
            <a:ext cx="721082" cy="573065"/>
          </a:xfrm>
          <a:prstGeom prst="bentConnector3">
            <a:avLst>
              <a:gd name="adj1" fmla="val 50000"/>
            </a:avLst>
          </a:prstGeom>
          <a:noFill/>
          <a:ln w="25400">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sp>
        <p:nvSpPr>
          <p:cNvPr id="51" name="WordArt 14">
            <a:extLst>
              <a:ext uri="{FF2B5EF4-FFF2-40B4-BE49-F238E27FC236}">
                <a16:creationId xmlns:a16="http://schemas.microsoft.com/office/drawing/2014/main" id="{B9378225-BE89-D257-991C-B995EF273803}"/>
              </a:ext>
            </a:extLst>
          </p:cNvPr>
          <p:cNvSpPr>
            <a:spLocks noChangeArrowheads="1" noChangeShapeType="1" noTextEdit="1"/>
          </p:cNvSpPr>
          <p:nvPr/>
        </p:nvSpPr>
        <p:spPr bwMode="auto">
          <a:xfrm>
            <a:off x="8523042" y="4363836"/>
            <a:ext cx="354794" cy="315023"/>
          </a:xfrm>
          <a:prstGeom prst="rect">
            <a:avLst/>
          </a:prstGeom>
        </p:spPr>
        <p:txBody>
          <a:bodyPr wrap="none" fromWordArt="1">
            <a:prstTxWarp prst="textPlain">
              <a:avLst/>
            </a:prstTxWarp>
          </a:bodyPr>
          <a:lstStyle/>
          <a:p>
            <a:pPr algn="ctr"/>
            <a:r>
              <a:rPr lang="en-US" sz="2000" b="0" i="0" kern="10">
                <a:ln w="0"/>
                <a:solidFill>
                  <a:srgbClr val="000000"/>
                </a:solidFill>
                <a:effectLst>
                  <a:outerShdw blurRad="38100" dist="19050" dir="2700000" algn="tl" rotWithShape="0">
                    <a:schemeClr val="dk1">
                      <a:alpha val="40000"/>
                    </a:schemeClr>
                  </a:outerShdw>
                </a:effectLst>
                <a:latin typeface="Calibri" panose="020B0806030902050204" pitchFamily="34" charset="0"/>
              </a:rPr>
              <a:t>E8</a:t>
            </a:r>
          </a:p>
        </p:txBody>
      </p:sp>
      <p:cxnSp>
        <p:nvCxnSpPr>
          <p:cNvPr id="53" name="AutoShape 17">
            <a:extLst>
              <a:ext uri="{FF2B5EF4-FFF2-40B4-BE49-F238E27FC236}">
                <a16:creationId xmlns:a16="http://schemas.microsoft.com/office/drawing/2014/main" id="{60508556-0843-E582-9FCF-3E53A4E422A5}"/>
              </a:ext>
            </a:extLst>
          </p:cNvPr>
          <p:cNvCxnSpPr>
            <a:cxnSpLocks noChangeShapeType="1"/>
          </p:cNvCxnSpPr>
          <p:nvPr/>
        </p:nvCxnSpPr>
        <p:spPr bwMode="auto">
          <a:xfrm flipV="1">
            <a:off x="8873435" y="3591339"/>
            <a:ext cx="776299" cy="772033"/>
          </a:xfrm>
          <a:prstGeom prst="bentConnector3">
            <a:avLst>
              <a:gd name="adj1" fmla="val 50000"/>
            </a:avLst>
          </a:prstGeom>
          <a:noFill/>
          <a:ln w="25400">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sp>
        <p:nvSpPr>
          <p:cNvPr id="55" name="WordArt 15">
            <a:extLst>
              <a:ext uri="{FF2B5EF4-FFF2-40B4-BE49-F238E27FC236}">
                <a16:creationId xmlns:a16="http://schemas.microsoft.com/office/drawing/2014/main" id="{C4A7ABD2-D221-0CEF-93E0-B4B98E9FB828}"/>
              </a:ext>
            </a:extLst>
          </p:cNvPr>
          <p:cNvSpPr>
            <a:spLocks noChangeArrowheads="1" noChangeShapeType="1" noTextEdit="1"/>
          </p:cNvSpPr>
          <p:nvPr/>
        </p:nvSpPr>
        <p:spPr bwMode="auto">
          <a:xfrm>
            <a:off x="9651220" y="3304059"/>
            <a:ext cx="338667" cy="288945"/>
          </a:xfrm>
          <a:prstGeom prst="rect">
            <a:avLst/>
          </a:prstGeom>
        </p:spPr>
        <p:txBody>
          <a:bodyPr wrap="none" fromWordArt="1">
            <a:prstTxWarp prst="textPlain">
              <a:avLst/>
            </a:prstTxWarp>
          </a:bodyPr>
          <a:lstStyle/>
          <a:p>
            <a:pPr algn="ctr"/>
            <a:r>
              <a:rPr lang="en-US" sz="2000" b="0" i="0" kern="10">
                <a:ln w="0"/>
                <a:solidFill>
                  <a:srgbClr val="000000"/>
                </a:solidFill>
                <a:effectLst>
                  <a:outerShdw blurRad="38100" dist="19050" dir="2700000" algn="tl" rotWithShape="0">
                    <a:schemeClr val="dk1">
                      <a:alpha val="40000"/>
                    </a:schemeClr>
                  </a:outerShdw>
                </a:effectLst>
                <a:latin typeface="Calibri" panose="020B0806030902050204" pitchFamily="34" charset="0"/>
              </a:rPr>
              <a:t>E9</a:t>
            </a:r>
          </a:p>
        </p:txBody>
      </p:sp>
      <p:sp>
        <p:nvSpPr>
          <p:cNvPr id="3" name="Title 1">
            <a:extLst>
              <a:ext uri="{FF2B5EF4-FFF2-40B4-BE49-F238E27FC236}">
                <a16:creationId xmlns:a16="http://schemas.microsoft.com/office/drawing/2014/main" id="{8D5B339F-3FFE-5645-9FD9-8F106192152C}"/>
              </a:ext>
            </a:extLst>
          </p:cNvPr>
          <p:cNvSpPr>
            <a:spLocks noGrp="1"/>
          </p:cNvSpPr>
          <p:nvPr>
            <p:ph type="title"/>
          </p:nvPr>
        </p:nvSpPr>
        <p:spPr>
          <a:xfrm>
            <a:off x="-655" y="5384"/>
            <a:ext cx="12193311" cy="1173200"/>
          </a:xfrm>
        </p:spPr>
        <p:txBody>
          <a:bodyPr>
            <a:noAutofit/>
          </a:bodyPr>
          <a:lstStyle/>
          <a:p>
            <a:pPr algn="ctr"/>
            <a:r>
              <a:rPr lang="en-US" sz="3200" b="1" dirty="0">
                <a:latin typeface="Times New Roman"/>
                <a:ea typeface="Tahoma"/>
                <a:cs typeface="Tahoma"/>
              </a:rPr>
              <a:t>Learning and Development Roadmap</a:t>
            </a:r>
            <a:br>
              <a:rPr lang="en-US" sz="2800" dirty="0">
                <a:solidFill>
                  <a:srgbClr val="000000"/>
                </a:solidFill>
                <a:latin typeface="Calibri"/>
                <a:ea typeface="Tahoma"/>
                <a:cs typeface="Tahoma"/>
              </a:rPr>
            </a:br>
            <a:r>
              <a:rPr lang="en-US" sz="2000" dirty="0">
                <a:latin typeface="Times New Roman"/>
                <a:ea typeface="Tahoma"/>
                <a:cs typeface="Tahoma"/>
              </a:rPr>
              <a:t>Enlisted Sailors' Career Continuum</a:t>
            </a:r>
            <a:r>
              <a:rPr lang="en-US" sz="3200" b="1" dirty="0">
                <a:latin typeface="Times New Roman"/>
                <a:ea typeface="Tahoma"/>
                <a:cs typeface="Tahoma"/>
              </a:rPr>
              <a:t> </a:t>
            </a:r>
            <a:endParaRPr lang="en-US" sz="2000" dirty="0">
              <a:latin typeface="Times New Roman"/>
              <a:ea typeface="Tahoma"/>
              <a:cs typeface="Tahoma"/>
            </a:endParaRPr>
          </a:p>
        </p:txBody>
      </p:sp>
      <p:sp>
        <p:nvSpPr>
          <p:cNvPr id="5" name="WordArt 13">
            <a:extLst>
              <a:ext uri="{FF2B5EF4-FFF2-40B4-BE49-F238E27FC236}">
                <a16:creationId xmlns:a16="http://schemas.microsoft.com/office/drawing/2014/main" id="{BD19BDEB-4478-C608-43E3-959E33FCEB00}"/>
              </a:ext>
            </a:extLst>
          </p:cNvPr>
          <p:cNvSpPr>
            <a:spLocks noChangeArrowheads="1" noChangeShapeType="1" noTextEdit="1"/>
          </p:cNvSpPr>
          <p:nvPr/>
        </p:nvSpPr>
        <p:spPr bwMode="auto">
          <a:xfrm>
            <a:off x="7419037" y="5255236"/>
            <a:ext cx="387051" cy="311687"/>
          </a:xfrm>
          <a:prstGeom prst="rect">
            <a:avLst/>
          </a:prstGeom>
        </p:spPr>
        <p:txBody>
          <a:bodyPr wrap="none" fromWordArt="1">
            <a:prstTxWarp prst="textPlain">
              <a:avLst/>
            </a:prstTxWarp>
          </a:bodyPr>
          <a:lstStyle/>
          <a:p>
            <a:pPr algn="ctr"/>
            <a:r>
              <a:rPr lang="en-US" sz="2000" b="0" i="0" kern="10">
                <a:ln w="0"/>
                <a:solidFill>
                  <a:srgbClr val="000000"/>
                </a:solidFill>
                <a:effectLst>
                  <a:outerShdw blurRad="38100" dist="19050" dir="2700000" algn="tl" rotWithShape="0">
                    <a:schemeClr val="dk1">
                      <a:alpha val="40000"/>
                    </a:schemeClr>
                  </a:outerShdw>
                </a:effectLst>
                <a:latin typeface="Calibri" panose="020B0806030902050204" pitchFamily="34" charset="0"/>
              </a:rPr>
              <a:t>E7</a:t>
            </a:r>
          </a:p>
        </p:txBody>
      </p:sp>
      <p:cxnSp>
        <p:nvCxnSpPr>
          <p:cNvPr id="11" name="AutoShape 6">
            <a:extLst>
              <a:ext uri="{FF2B5EF4-FFF2-40B4-BE49-F238E27FC236}">
                <a16:creationId xmlns:a16="http://schemas.microsoft.com/office/drawing/2014/main" id="{79920B92-DAE8-4016-BFDC-773405E50B18}"/>
              </a:ext>
            </a:extLst>
          </p:cNvPr>
          <p:cNvCxnSpPr>
            <a:cxnSpLocks noChangeShapeType="1"/>
          </p:cNvCxnSpPr>
          <p:nvPr/>
        </p:nvCxnSpPr>
        <p:spPr bwMode="auto">
          <a:xfrm flipV="1">
            <a:off x="838370" y="1193812"/>
            <a:ext cx="2633738" cy="692406"/>
          </a:xfrm>
          <a:prstGeom prst="bentConnector3">
            <a:avLst>
              <a:gd name="adj1" fmla="val 50000"/>
            </a:avLst>
          </a:prstGeom>
          <a:noFill/>
          <a:ln w="25400">
            <a:solidFill>
              <a:schemeClr val="bg1">
                <a:lumMod val="65000"/>
              </a:schemeClr>
            </a:solidFill>
            <a:miter lim="800000"/>
            <a:headEnd/>
            <a:tailEnd type="triangle" w="med" len="med"/>
          </a:ln>
          <a:extLst>
            <a:ext uri="{909E8E84-426E-40DD-AFC4-6F175D3DCCD1}">
              <a14:hiddenFill xmlns:a14="http://schemas.microsoft.com/office/drawing/2010/main">
                <a:noFill/>
              </a14:hiddenFill>
            </a:ext>
          </a:extLst>
        </p:spPr>
      </p:cxnSp>
      <p:sp>
        <p:nvSpPr>
          <p:cNvPr id="15" name="TextBox 14">
            <a:extLst>
              <a:ext uri="{FF2B5EF4-FFF2-40B4-BE49-F238E27FC236}">
                <a16:creationId xmlns:a16="http://schemas.microsoft.com/office/drawing/2014/main" id="{211D0FC1-CA65-F2BB-9068-DC8DE87E7E58}"/>
              </a:ext>
            </a:extLst>
          </p:cNvPr>
          <p:cNvSpPr txBox="1"/>
          <p:nvPr/>
        </p:nvSpPr>
        <p:spPr>
          <a:xfrm>
            <a:off x="2297044" y="1236869"/>
            <a:ext cx="17669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Times New Roman"/>
                <a:cs typeface="Times New Roman"/>
              </a:rPr>
              <a:t>Development Requirements</a:t>
            </a:r>
          </a:p>
        </p:txBody>
      </p:sp>
      <p:sp>
        <p:nvSpPr>
          <p:cNvPr id="48" name="TextBox 47">
            <a:extLst>
              <a:ext uri="{FF2B5EF4-FFF2-40B4-BE49-F238E27FC236}">
                <a16:creationId xmlns:a16="http://schemas.microsoft.com/office/drawing/2014/main" id="{D20E66A2-4331-9BC7-7B0D-251AEA266674}"/>
              </a:ext>
            </a:extLst>
          </p:cNvPr>
          <p:cNvSpPr txBox="1"/>
          <p:nvPr/>
        </p:nvSpPr>
        <p:spPr>
          <a:xfrm>
            <a:off x="541130" y="1181651"/>
            <a:ext cx="16233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Times New Roman"/>
                <a:cs typeface="Times New Roman"/>
              </a:rPr>
              <a:t>Development Opportunities</a:t>
            </a:r>
          </a:p>
        </p:txBody>
      </p:sp>
    </p:spTree>
    <p:extLst>
      <p:ext uri="{BB962C8B-B14F-4D97-AF65-F5344CB8AC3E}">
        <p14:creationId xmlns:p14="http://schemas.microsoft.com/office/powerpoint/2010/main" val="329755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50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1+#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82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D9304-EE7C-496F-2172-100F5CD6B158}"/>
              </a:ext>
            </a:extLst>
          </p:cNvPr>
          <p:cNvPicPr>
            <a:picLocks noChangeAspect="1"/>
          </p:cNvPicPr>
          <p:nvPr/>
        </p:nvPicPr>
        <p:blipFill>
          <a:blip r:embed="rId4">
            <a:alphaModFix amt="60000"/>
            <a:extLst>
              <a:ext uri="{BEBA8EAE-BF5A-486C-A8C5-ECC9F3942E4B}">
                <a14:imgProps xmlns:a14="http://schemas.microsoft.com/office/drawing/2010/main">
                  <a14:imgLayer r:embed="rId5">
                    <a14:imgEffect>
                      <a14:saturation sat="222000"/>
                    </a14:imgEffect>
                  </a14:imgLayer>
                </a14:imgProps>
              </a:ext>
            </a:extLst>
          </a:blip>
          <a:stretch>
            <a:fillRect/>
          </a:stretch>
        </p:blipFill>
        <p:spPr>
          <a:xfrm>
            <a:off x="2547130" y="1219200"/>
            <a:ext cx="7086600" cy="4953000"/>
          </a:xfrm>
          <a:prstGeom prst="rect">
            <a:avLst/>
          </a:prstGeom>
          <a:ln w="25400">
            <a:solidFill>
              <a:schemeClr val="tx1"/>
            </a:solidFill>
          </a:ln>
        </p:spPr>
      </p:pic>
      <p:sp>
        <p:nvSpPr>
          <p:cNvPr id="7" name="Title 1">
            <a:extLst>
              <a:ext uri="{FF2B5EF4-FFF2-40B4-BE49-F238E27FC236}">
                <a16:creationId xmlns:a16="http://schemas.microsoft.com/office/drawing/2014/main" id="{1A350FDB-0D82-0DE9-488D-3311DD405B96}"/>
              </a:ext>
            </a:extLst>
          </p:cNvPr>
          <p:cNvSpPr txBox="1">
            <a:spLocks/>
          </p:cNvSpPr>
          <p:nvPr/>
        </p:nvSpPr>
        <p:spPr>
          <a:xfrm>
            <a:off x="-655" y="5384"/>
            <a:ext cx="12193311" cy="1173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ea typeface="Tahoma"/>
                <a:cs typeface="Tahoma"/>
              </a:rPr>
              <a:t>Learning and Development Roadmap</a:t>
            </a:r>
            <a:br>
              <a:rPr lang="en-US" sz="2800" dirty="0">
                <a:solidFill>
                  <a:srgbClr val="000000"/>
                </a:solidFill>
                <a:latin typeface="Calibri"/>
                <a:ea typeface="Tahoma"/>
                <a:cs typeface="Tahoma"/>
              </a:rPr>
            </a:br>
            <a:r>
              <a:rPr lang="en-US" sz="2000" dirty="0">
                <a:latin typeface="Times New Roman"/>
                <a:ea typeface="Tahoma"/>
                <a:cs typeface="Tahoma"/>
              </a:rPr>
              <a:t>Enlisted Career Path</a:t>
            </a:r>
            <a:r>
              <a:rPr lang="en-US" sz="3200" b="1" dirty="0">
                <a:latin typeface="Times New Roman"/>
                <a:ea typeface="Tahoma"/>
                <a:cs typeface="Tahoma"/>
              </a:rPr>
              <a:t> </a:t>
            </a:r>
            <a:endParaRPr lang="en-US" sz="2000" dirty="0">
              <a:latin typeface="Times New Roman"/>
              <a:ea typeface="Tahoma"/>
              <a:cs typeface="Tahoma"/>
            </a:endParaRPr>
          </a:p>
        </p:txBody>
      </p:sp>
    </p:spTree>
    <p:extLst>
      <p:ext uri="{BB962C8B-B14F-4D97-AF65-F5344CB8AC3E}">
        <p14:creationId xmlns:p14="http://schemas.microsoft.com/office/powerpoint/2010/main" val="2871540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9915EAB-EC28-82D1-02D9-204A9BB0E351}"/>
              </a:ext>
            </a:extLst>
          </p:cNvPr>
          <p:cNvSpPr>
            <a:spLocks noGrp="1"/>
          </p:cNvSpPr>
          <p:nvPr>
            <p:ph type="title"/>
          </p:nvPr>
        </p:nvSpPr>
        <p:spPr>
          <a:xfrm>
            <a:off x="-655" y="5384"/>
            <a:ext cx="12193311" cy="1173200"/>
          </a:xfrm>
        </p:spPr>
        <p:txBody>
          <a:bodyPr>
            <a:noAutofit/>
          </a:bodyPr>
          <a:lstStyle/>
          <a:p>
            <a:pPr algn="ctr"/>
            <a:r>
              <a:rPr lang="en-US" sz="3200" b="1" dirty="0">
                <a:latin typeface="Times New Roman"/>
                <a:ea typeface="Tahoma"/>
                <a:cs typeface="Tahoma"/>
              </a:rPr>
              <a:t>Enlisted Community Overview</a:t>
            </a:r>
            <a:br>
              <a:rPr lang="en-US" sz="3200" b="1" dirty="0">
                <a:latin typeface="Times New Roman"/>
                <a:ea typeface="Tahoma"/>
                <a:cs typeface="Tahoma"/>
              </a:rPr>
            </a:br>
            <a:r>
              <a:rPr lang="en-US" sz="2000" dirty="0">
                <a:latin typeface="Times New Roman"/>
                <a:ea typeface="Tahoma"/>
                <a:cs typeface="Tahoma"/>
              </a:rPr>
              <a:t>(ECM Slide)</a:t>
            </a:r>
          </a:p>
        </p:txBody>
      </p:sp>
      <p:pic>
        <p:nvPicPr>
          <p:cNvPr id="6" name="Picture 5">
            <a:extLst>
              <a:ext uri="{FF2B5EF4-FFF2-40B4-BE49-F238E27FC236}">
                <a16:creationId xmlns:a16="http://schemas.microsoft.com/office/drawing/2014/main" id="{F4FF56D7-3090-DF0F-C236-ABAAA3CF5C0F}"/>
              </a:ext>
            </a:extLst>
          </p:cNvPr>
          <p:cNvPicPr>
            <a:picLocks noChangeAspect="1"/>
          </p:cNvPicPr>
          <p:nvPr/>
        </p:nvPicPr>
        <p:blipFill>
          <a:blip r:embed="rId3"/>
          <a:stretch>
            <a:fillRect/>
          </a:stretch>
        </p:blipFill>
        <p:spPr>
          <a:xfrm>
            <a:off x="2514600" y="1178584"/>
            <a:ext cx="6890104" cy="5257800"/>
          </a:xfrm>
          <a:prstGeom prst="rect">
            <a:avLst/>
          </a:prstGeom>
        </p:spPr>
      </p:pic>
    </p:spTree>
    <p:extLst>
      <p:ext uri="{BB962C8B-B14F-4D97-AF65-F5344CB8AC3E}">
        <p14:creationId xmlns:p14="http://schemas.microsoft.com/office/powerpoint/2010/main" val="3134210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1DE3A3E-E526-2BFD-1911-FFEB5D7BD7FE}"/>
              </a:ext>
            </a:extLst>
          </p:cNvPr>
          <p:cNvPicPr>
            <a:picLocks noGrp="1" noChangeAspect="1"/>
          </p:cNvPicPr>
          <p:nvPr>
            <p:ph idx="1"/>
          </p:nvPr>
        </p:nvPicPr>
        <p:blipFill rotWithShape="1">
          <a:blip r:embed="rId3">
            <a:alphaModFix amt="76000"/>
          </a:blip>
          <a:srcRect t="14712" r="83187" b="49544"/>
          <a:stretch/>
        </p:blipFill>
        <p:spPr bwMode="auto">
          <a:xfrm>
            <a:off x="2203450" y="1146652"/>
            <a:ext cx="3074731" cy="3945928"/>
          </a:xfrm>
          <a:prstGeom prst="rect">
            <a:avLst/>
          </a:prstGeom>
          <a:noFill/>
          <a:ln>
            <a:solidFill>
              <a:schemeClr val="tx1"/>
            </a:solidFill>
          </a:ln>
          <a:extLst>
            <a:ext uri="{53640926-AAD7-44D8-BBD7-CCE9431645EC}">
              <a14:shadowObscured xmlns:a14="http://schemas.microsoft.com/office/drawing/2010/main"/>
            </a:ext>
          </a:extLst>
        </p:spPr>
      </p:pic>
      <p:pic>
        <p:nvPicPr>
          <p:cNvPr id="3" name="Picture 2"/>
          <p:cNvPicPr>
            <a:picLocks noChangeAspect="1"/>
          </p:cNvPicPr>
          <p:nvPr/>
        </p:nvPicPr>
        <p:blipFill>
          <a:blip r:embed="rId4">
            <a:alphaModFix amt="76000"/>
            <a:extLst>
              <a:ext uri="{28A0092B-C50C-407E-A947-70E740481C1C}">
                <a14:useLocalDpi xmlns:a14="http://schemas.microsoft.com/office/drawing/2010/main" val="0"/>
              </a:ext>
            </a:extLst>
          </a:blip>
          <a:stretch>
            <a:fillRect/>
          </a:stretch>
        </p:blipFill>
        <p:spPr>
          <a:xfrm>
            <a:off x="5562600" y="1146652"/>
            <a:ext cx="4730750" cy="3945928"/>
          </a:xfrm>
          <a:prstGeom prst="rect">
            <a:avLst/>
          </a:prstGeom>
          <a:noFill/>
          <a:ln>
            <a:solidFill>
              <a:schemeClr val="tx1"/>
            </a:solidFill>
          </a:ln>
        </p:spPr>
      </p:pic>
      <p:sp>
        <p:nvSpPr>
          <p:cNvPr id="6" name="Arrow: Striped Right 5">
            <a:extLst>
              <a:ext uri="{FF2B5EF4-FFF2-40B4-BE49-F238E27FC236}">
                <a16:creationId xmlns:a16="http://schemas.microsoft.com/office/drawing/2014/main" id="{A022D388-70D2-A6E7-B620-EB062593DC5E}"/>
              </a:ext>
            </a:extLst>
          </p:cNvPr>
          <p:cNvSpPr/>
          <p:nvPr/>
        </p:nvSpPr>
        <p:spPr>
          <a:xfrm rot="19080000">
            <a:off x="3835932" y="5249079"/>
            <a:ext cx="2107873" cy="637574"/>
          </a:xfrm>
          <a:prstGeom prst="stripedRightArrow">
            <a:avLst/>
          </a:prstGeom>
          <a:no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sz="2000" b="0" i="0" dirty="0">
                <a:solidFill>
                  <a:srgbClr val="000000"/>
                </a:solidFill>
                <a:latin typeface="Times New Roman"/>
                <a:cs typeface="Times New Roman"/>
              </a:rPr>
              <a:t>Tracking Info</a:t>
            </a:r>
          </a:p>
        </p:txBody>
      </p:sp>
      <p:sp>
        <p:nvSpPr>
          <p:cNvPr id="9" name="Title 1">
            <a:extLst>
              <a:ext uri="{FF2B5EF4-FFF2-40B4-BE49-F238E27FC236}">
                <a16:creationId xmlns:a16="http://schemas.microsoft.com/office/drawing/2014/main" id="{5B0D09CB-5123-D1BE-6946-07EC79855E0D}"/>
              </a:ext>
            </a:extLst>
          </p:cNvPr>
          <p:cNvSpPr>
            <a:spLocks noGrp="1"/>
          </p:cNvSpPr>
          <p:nvPr>
            <p:ph type="title"/>
          </p:nvPr>
        </p:nvSpPr>
        <p:spPr>
          <a:xfrm>
            <a:off x="-656" y="5385"/>
            <a:ext cx="12193311" cy="1349895"/>
          </a:xfrm>
        </p:spPr>
        <p:txBody>
          <a:bodyPr>
            <a:noAutofit/>
          </a:bodyPr>
          <a:lstStyle/>
          <a:p>
            <a:pPr algn="ctr"/>
            <a:r>
              <a:rPr lang="en-US" sz="3200" b="1" i="0" dirty="0">
                <a:solidFill>
                  <a:srgbClr val="000000"/>
                </a:solidFill>
                <a:latin typeface="Times New Roman"/>
                <a:ea typeface="Tahoma"/>
                <a:cs typeface="Tahoma"/>
              </a:rPr>
              <a:t>Career Development Board </a:t>
            </a:r>
            <a:br>
              <a:rPr lang="en-US" sz="2800" dirty="0">
                <a:solidFill>
                  <a:srgbClr val="000000"/>
                </a:solidFill>
                <a:latin typeface="Calibri"/>
                <a:ea typeface="Tahoma"/>
                <a:cs typeface="Tahoma"/>
              </a:rPr>
            </a:br>
            <a:r>
              <a:rPr lang="en-US" sz="2000" dirty="0">
                <a:latin typeface="Times New Roman"/>
                <a:ea typeface="Tahoma"/>
                <a:cs typeface="Tahoma"/>
              </a:rPr>
              <a:t>Navy Standard Integrated Personnel System (NSIPS)</a:t>
            </a:r>
          </a:p>
        </p:txBody>
      </p:sp>
    </p:spTree>
    <p:extLst>
      <p:ext uri="{BB962C8B-B14F-4D97-AF65-F5344CB8AC3E}">
        <p14:creationId xmlns:p14="http://schemas.microsoft.com/office/powerpoint/2010/main" val="784908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0" y="3432"/>
            <a:ext cx="12190660" cy="1325563"/>
          </a:xfrm>
        </p:spPr>
        <p:txBody>
          <a:bodyPr>
            <a:normAutofit/>
          </a:bodyPr>
          <a:lstStyle/>
          <a:p>
            <a:pPr algn="ctr"/>
            <a:r>
              <a:rPr lang="en-US" sz="3200" b="1" i="0" dirty="0">
                <a:solidFill>
                  <a:srgbClr val="000000"/>
                </a:solidFill>
                <a:latin typeface="Times New Roman"/>
                <a:ea typeface="Tahoma"/>
                <a:cs typeface="Tahoma"/>
              </a:rPr>
              <a:t>Enabling Objectives</a:t>
            </a:r>
          </a:p>
        </p:txBody>
      </p:sp>
      <p:sp>
        <p:nvSpPr>
          <p:cNvPr id="3" name="Content Placeholder 2"/>
          <p:cNvSpPr>
            <a:spLocks noGrp="1"/>
          </p:cNvSpPr>
          <p:nvPr>
            <p:ph idx="1"/>
          </p:nvPr>
        </p:nvSpPr>
        <p:spPr>
          <a:xfrm>
            <a:off x="1181652" y="1607967"/>
            <a:ext cx="9828694" cy="2676173"/>
          </a:xfrm>
        </p:spPr>
        <p:txBody>
          <a:bodyPr vert="horz" lIns="91440" tIns="45720" rIns="91440" bIns="45720" rtlCol="0" anchor="t">
            <a:normAutofit/>
          </a:bodyPr>
          <a:lstStyle/>
          <a:p>
            <a:pPr>
              <a:lnSpc>
                <a:spcPct val="100000"/>
              </a:lnSpc>
              <a:spcBef>
                <a:spcPts val="300"/>
              </a:spcBef>
              <a:spcAft>
                <a:spcPts val="300"/>
              </a:spcAft>
            </a:pPr>
            <a:r>
              <a:rPr lang="en-US" sz="2000" b="0" i="0" dirty="0">
                <a:solidFill>
                  <a:srgbClr val="000000"/>
                </a:solidFill>
                <a:latin typeface="Times New Roman"/>
                <a:cs typeface="Times New Roman"/>
              </a:rPr>
              <a:t>STATE the purpose and benefits of Career Development Boards (CDBs)</a:t>
            </a:r>
            <a:endParaRPr lang="en-US" sz="2000">
              <a:latin typeface="Times New Roman"/>
              <a:ea typeface="Tahoma"/>
              <a:cs typeface="Times New Roman"/>
            </a:endParaRPr>
          </a:p>
          <a:p>
            <a:pPr>
              <a:lnSpc>
                <a:spcPct val="100000"/>
              </a:lnSpc>
              <a:spcBef>
                <a:spcPts val="300"/>
              </a:spcBef>
              <a:spcAft>
                <a:spcPts val="300"/>
              </a:spcAft>
            </a:pPr>
            <a:r>
              <a:rPr lang="en-US" sz="2000" b="0" i="0" dirty="0">
                <a:solidFill>
                  <a:srgbClr val="000000"/>
                </a:solidFill>
                <a:latin typeface="Times New Roman"/>
                <a:cs typeface="Times New Roman"/>
              </a:rPr>
              <a:t>DESCRIBE CDB general discussion topics and types</a:t>
            </a:r>
            <a:endParaRPr lang="en-US" sz="2000">
              <a:latin typeface="Times New Roman"/>
              <a:ea typeface="Tahoma"/>
              <a:cs typeface="Times New Roman"/>
            </a:endParaRPr>
          </a:p>
          <a:p>
            <a:pPr>
              <a:lnSpc>
                <a:spcPct val="100000"/>
              </a:lnSpc>
              <a:spcBef>
                <a:spcPts val="300"/>
              </a:spcBef>
              <a:spcAft>
                <a:spcPts val="300"/>
              </a:spcAft>
            </a:pPr>
            <a:r>
              <a:rPr lang="en-US" sz="2000" b="0" i="0" dirty="0">
                <a:solidFill>
                  <a:srgbClr val="000000"/>
                </a:solidFill>
                <a:latin typeface="Times New Roman"/>
                <a:cs typeface="Times New Roman"/>
              </a:rPr>
              <a:t>LIST the CDB command and department level member responsibilities</a:t>
            </a:r>
            <a:endParaRPr lang="en-US" sz="2000">
              <a:latin typeface="Times New Roman"/>
              <a:ea typeface="Tahoma"/>
              <a:cs typeface="Times New Roman"/>
            </a:endParaRPr>
          </a:p>
          <a:p>
            <a:pPr>
              <a:lnSpc>
                <a:spcPct val="100000"/>
              </a:lnSpc>
              <a:spcBef>
                <a:spcPts val="300"/>
              </a:spcBef>
              <a:spcAft>
                <a:spcPts val="300"/>
              </a:spcAft>
            </a:pPr>
            <a:r>
              <a:rPr lang="en-US" sz="2000" b="0" i="0" dirty="0">
                <a:solidFill>
                  <a:srgbClr val="000000"/>
                </a:solidFill>
                <a:latin typeface="Times New Roman"/>
                <a:cs typeface="Times New Roman"/>
              </a:rPr>
              <a:t>STATE</a:t>
            </a:r>
            <a:r>
              <a:rPr lang="en-US" sz="2000" b="0" i="0" dirty="0">
                <a:solidFill>
                  <a:srgbClr val="000000"/>
                </a:solidFill>
                <a:latin typeface="Times New Roman"/>
                <a:ea typeface="Tahoma"/>
                <a:cs typeface="Tahoma"/>
              </a:rPr>
              <a:t> the purpose of the Individual Career Development Plan (ICDP)</a:t>
            </a:r>
            <a:endParaRPr lang="en-US" sz="2000" b="0" i="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cs typeface="Times New Roman"/>
              </a:rPr>
              <a:t>DEMONSTRATE how to properly annotate career decisions and </a:t>
            </a:r>
            <a:r>
              <a:rPr lang="en-US" sz="2000" dirty="0">
                <a:solidFill>
                  <a:srgbClr val="000000"/>
                </a:solidFill>
                <a:latin typeface="Times New Roman"/>
                <a:cs typeface="Times New Roman"/>
              </a:rPr>
              <a:t>CDBs</a:t>
            </a:r>
            <a:r>
              <a:rPr lang="en-US" sz="2000" b="0" i="0" dirty="0">
                <a:solidFill>
                  <a:srgbClr val="000000"/>
                </a:solidFill>
                <a:latin typeface="Times New Roman"/>
                <a:cs typeface="Times New Roman"/>
              </a:rPr>
              <a:t> </a:t>
            </a:r>
            <a:r>
              <a:rPr lang="en-US" sz="2000" dirty="0">
                <a:solidFill>
                  <a:srgbClr val="000000"/>
                </a:solidFill>
                <a:latin typeface="Times New Roman"/>
                <a:cs typeface="Times New Roman"/>
              </a:rPr>
              <a:t>with</a:t>
            </a:r>
            <a:r>
              <a:rPr lang="en-US" sz="2000" b="0" i="0" dirty="0">
                <a:solidFill>
                  <a:srgbClr val="000000"/>
                </a:solidFill>
                <a:latin typeface="Times New Roman"/>
                <a:cs typeface="Times New Roman"/>
              </a:rPr>
              <a:t> CIMS</a:t>
            </a:r>
          </a:p>
        </p:txBody>
      </p:sp>
    </p:spTree>
    <p:extLst>
      <p:ext uri="{BB962C8B-B14F-4D97-AF65-F5344CB8AC3E}">
        <p14:creationId xmlns:p14="http://schemas.microsoft.com/office/powerpoint/2010/main" val="1248904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BEBA8EAE-BF5A-486C-A8C5-ECC9F3942E4B}">
                <a14:imgProps xmlns:a14="http://schemas.microsoft.com/office/drawing/2010/main">
                  <a14:imgLayer r:embed="rId4">
                    <a14:imgEffect>
                      <a14:colorTemperature colorTemp="64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CD26C76-CB76-05F7-0F90-F436D1EDE3C0}"/>
              </a:ext>
            </a:extLst>
          </p:cNvPr>
          <p:cNvPicPr>
            <a:picLocks noGrp="1" noChangeAspect="1"/>
          </p:cNvPicPr>
          <p:nvPr>
            <p:ph idx="1"/>
          </p:nvPr>
        </p:nvPicPr>
        <p:blipFill rotWithShape="1">
          <a:blip r:embed="rId5">
            <a:alphaModFix amt="90000"/>
          </a:blip>
          <a:srcRect l="32987" t="21562" r="43007" b="26412"/>
          <a:stretch/>
        </p:blipFill>
        <p:spPr bwMode="auto">
          <a:xfrm>
            <a:off x="1447800" y="1145209"/>
            <a:ext cx="6424863" cy="5136547"/>
          </a:xfrm>
          <a:prstGeom prst="rect">
            <a:avLst/>
          </a:prstGeom>
          <a:ln>
            <a:solidFill>
              <a:schemeClr val="tx1">
                <a:lumMod val="95000"/>
                <a:lumOff val="5000"/>
              </a:schemeClr>
            </a:solid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CE52955D-D246-AED0-3B3D-44F6D14D8404}"/>
              </a:ext>
            </a:extLst>
          </p:cNvPr>
          <p:cNvSpPr txBox="1"/>
          <p:nvPr/>
        </p:nvSpPr>
        <p:spPr>
          <a:xfrm>
            <a:off x="8254340" y="2172373"/>
            <a:ext cx="3522149" cy="252376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b="0" i="0" dirty="0">
                <a:solidFill>
                  <a:srgbClr val="000000"/>
                </a:solidFill>
                <a:latin typeface="Times New Roman"/>
                <a:cs typeface="Times New Roman"/>
              </a:rPr>
              <a:t>There can be up to four types during one board</a:t>
            </a:r>
            <a:endParaRPr lang="en-US" sz="2000">
              <a:solidFill>
                <a:schemeClr val="bg2"/>
              </a:solidFill>
              <a:latin typeface="Times New Roman"/>
              <a:ea typeface="Tahoma"/>
              <a:cs typeface="Times New Roman"/>
            </a:endParaRPr>
          </a:p>
          <a:p>
            <a:pPr marL="285750" indent="-285750">
              <a:buFont typeface="Arial" panose="020B0604020202020204" pitchFamily="34" charset="0"/>
              <a:buChar char="•"/>
            </a:pPr>
            <a:endParaRPr lang="en-US" sz="2000" dirty="0">
              <a:solidFill>
                <a:schemeClr val="bg2"/>
              </a:solidFill>
              <a:latin typeface="Times New Roman"/>
              <a:ea typeface="Tahoma"/>
              <a:cs typeface="Tahoma"/>
            </a:endParaRPr>
          </a:p>
          <a:p>
            <a:pPr marL="342900" indent="-342900">
              <a:buFont typeface="Arial" panose="020B0604020202020204" pitchFamily="34" charset="0"/>
              <a:buChar char="•"/>
            </a:pPr>
            <a:r>
              <a:rPr lang="en-US" sz="2000" b="0" i="0" dirty="0">
                <a:solidFill>
                  <a:srgbClr val="000000"/>
                </a:solidFill>
                <a:latin typeface="Times New Roman"/>
                <a:cs typeface="Times New Roman"/>
              </a:rPr>
              <a:t>For example, you can conduct a 24-month CDB in conjunction with CWAY, MNA and special program</a:t>
            </a:r>
            <a:endParaRPr lang="en-US" dirty="0">
              <a:solidFill>
                <a:srgbClr val="00B050"/>
              </a:solidFill>
              <a:latin typeface="Times New Roman"/>
              <a:ea typeface="Tahoma"/>
              <a:cs typeface="Times New Roman"/>
            </a:endParaRPr>
          </a:p>
          <a:p>
            <a:endParaRPr lang="en-US" dirty="0">
              <a:solidFill>
                <a:schemeClr val="bg2"/>
              </a:solidFill>
              <a:ea typeface="Tahoma"/>
              <a:cs typeface="Tahoma"/>
            </a:endParaRPr>
          </a:p>
        </p:txBody>
      </p:sp>
      <p:sp>
        <p:nvSpPr>
          <p:cNvPr id="8" name="Title 1">
            <a:extLst>
              <a:ext uri="{FF2B5EF4-FFF2-40B4-BE49-F238E27FC236}">
                <a16:creationId xmlns:a16="http://schemas.microsoft.com/office/drawing/2014/main" id="{AAA89F10-BCBB-BD6A-7895-FF8D61054289}"/>
              </a:ext>
            </a:extLst>
          </p:cNvPr>
          <p:cNvSpPr>
            <a:spLocks noGrp="1"/>
          </p:cNvSpPr>
          <p:nvPr>
            <p:ph type="title"/>
          </p:nvPr>
        </p:nvSpPr>
        <p:spPr>
          <a:xfrm>
            <a:off x="-656" y="5385"/>
            <a:ext cx="12193311" cy="1349895"/>
          </a:xfrm>
        </p:spPr>
        <p:txBody>
          <a:bodyPr>
            <a:noAutofit/>
          </a:bodyPr>
          <a:lstStyle/>
          <a:p>
            <a:pPr algn="ctr"/>
            <a:r>
              <a:rPr lang="en-US" sz="3200" b="1" i="0" dirty="0">
                <a:solidFill>
                  <a:srgbClr val="000000"/>
                </a:solidFill>
                <a:latin typeface="Times New Roman"/>
                <a:ea typeface="Tahoma"/>
                <a:cs typeface="Tahoma"/>
              </a:rPr>
              <a:t>Career Development Board </a:t>
            </a:r>
            <a:br>
              <a:rPr lang="en-US" sz="2800" dirty="0">
                <a:solidFill>
                  <a:srgbClr val="000000"/>
                </a:solidFill>
                <a:latin typeface="Calibri"/>
                <a:ea typeface="Tahoma"/>
                <a:cs typeface="Tahoma"/>
              </a:rPr>
            </a:br>
            <a:r>
              <a:rPr lang="en-US" sz="2000" dirty="0">
                <a:latin typeface="Times New Roman"/>
                <a:ea typeface="Tahoma"/>
                <a:cs typeface="Tahoma"/>
              </a:rPr>
              <a:t>Navy Standard Integrated Personnel System (NSIPS)</a:t>
            </a:r>
          </a:p>
        </p:txBody>
      </p:sp>
    </p:spTree>
    <p:extLst>
      <p:ext uri="{BB962C8B-B14F-4D97-AF65-F5344CB8AC3E}">
        <p14:creationId xmlns:p14="http://schemas.microsoft.com/office/powerpoint/2010/main" val="3244909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78000"/>
            <a:extLst>
              <a:ext uri="{28A0092B-C50C-407E-A947-70E740481C1C}">
                <a14:useLocalDpi xmlns:a14="http://schemas.microsoft.com/office/drawing/2010/main" val="0"/>
              </a:ext>
            </a:extLst>
          </a:blip>
          <a:stretch>
            <a:fillRect/>
          </a:stretch>
        </p:blipFill>
        <p:spPr>
          <a:xfrm>
            <a:off x="1981200" y="1054084"/>
            <a:ext cx="8001000" cy="4818670"/>
          </a:xfrm>
          <a:prstGeom prst="rect">
            <a:avLst/>
          </a:prstGeom>
          <a:ln>
            <a:solidFill>
              <a:schemeClr val="tx1"/>
            </a:solidFill>
          </a:ln>
        </p:spPr>
      </p:pic>
      <p:sp>
        <p:nvSpPr>
          <p:cNvPr id="7" name="Title 1">
            <a:extLst>
              <a:ext uri="{FF2B5EF4-FFF2-40B4-BE49-F238E27FC236}">
                <a16:creationId xmlns:a16="http://schemas.microsoft.com/office/drawing/2014/main" id="{CE527738-6B93-84C0-BA93-978470D463A0}"/>
              </a:ext>
            </a:extLst>
          </p:cNvPr>
          <p:cNvSpPr>
            <a:spLocks noGrp="1"/>
          </p:cNvSpPr>
          <p:nvPr>
            <p:ph type="title"/>
          </p:nvPr>
        </p:nvSpPr>
        <p:spPr>
          <a:xfrm>
            <a:off x="-656" y="5385"/>
            <a:ext cx="12193311" cy="1349895"/>
          </a:xfrm>
        </p:spPr>
        <p:txBody>
          <a:bodyPr>
            <a:noAutofit/>
          </a:bodyPr>
          <a:lstStyle/>
          <a:p>
            <a:pPr algn="ctr"/>
            <a:r>
              <a:rPr lang="en-US" sz="3200" b="1" i="0" dirty="0">
                <a:solidFill>
                  <a:srgbClr val="000000"/>
                </a:solidFill>
                <a:latin typeface="Times New Roman"/>
                <a:ea typeface="Tahoma"/>
                <a:cs typeface="Tahoma"/>
              </a:rPr>
              <a:t>Career Development Board </a:t>
            </a:r>
            <a:br>
              <a:rPr lang="en-US" sz="2800" dirty="0">
                <a:solidFill>
                  <a:srgbClr val="000000"/>
                </a:solidFill>
                <a:latin typeface="Calibri"/>
                <a:ea typeface="Tahoma"/>
                <a:cs typeface="Tahoma"/>
              </a:rPr>
            </a:br>
            <a:r>
              <a:rPr lang="en-US" sz="2000" dirty="0">
                <a:latin typeface="Times New Roman"/>
                <a:ea typeface="Tahoma"/>
                <a:cs typeface="Tahoma"/>
              </a:rPr>
              <a:t>NSIPS Entry</a:t>
            </a:r>
          </a:p>
        </p:txBody>
      </p:sp>
    </p:spTree>
    <p:extLst>
      <p:ext uri="{BB962C8B-B14F-4D97-AF65-F5344CB8AC3E}">
        <p14:creationId xmlns:p14="http://schemas.microsoft.com/office/powerpoint/2010/main" val="1744360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ABEE498-6BAB-F713-E8AD-08B3C8EACD2F}"/>
              </a:ext>
            </a:extLst>
          </p:cNvPr>
          <p:cNvSpPr txBox="1"/>
          <p:nvPr/>
        </p:nvSpPr>
        <p:spPr>
          <a:xfrm>
            <a:off x="6617475" y="1484347"/>
            <a:ext cx="3768856" cy="4270400"/>
          </a:xfrm>
          <a:prstGeom prst="rect">
            <a:avLst/>
          </a:prstGeom>
          <a:noFill/>
        </p:spPr>
        <p:txBody>
          <a:bodyPr wrap="square" lIns="91440" tIns="45720" rIns="91440" bIns="45720" rtlCol="0" anchor="t">
            <a:spAutoFit/>
          </a:bodyPr>
          <a:lstStyle/>
          <a:p>
            <a:pPr marL="342900" indent="-342900">
              <a:spcBef>
                <a:spcPts val="300"/>
              </a:spcBef>
              <a:spcAft>
                <a:spcPts val="300"/>
              </a:spcAft>
              <a:buFont typeface="Arial" panose="020B0604020202020204" pitchFamily="34" charset="0"/>
              <a:buChar char="•"/>
            </a:pPr>
            <a:r>
              <a:rPr lang="en-US" sz="2000" b="0" i="0" dirty="0">
                <a:solidFill>
                  <a:srgbClr val="000000"/>
                </a:solidFill>
                <a:latin typeface="Times New Roman"/>
                <a:cs typeface="Times New Roman"/>
              </a:rPr>
              <a:t>CDB minutes should be clear and capture the true intent of the of the board and information provided to the Sailor</a:t>
            </a:r>
            <a:r>
              <a:rPr lang="en-US" sz="2000" dirty="0">
                <a:solidFill>
                  <a:srgbClr val="000000"/>
                </a:solidFill>
                <a:latin typeface="Times New Roman"/>
                <a:cs typeface="Times New Roman"/>
              </a:rPr>
              <a:t>.</a:t>
            </a:r>
            <a:endParaRPr lang="en-US" sz="2000" dirty="0">
              <a:solidFill>
                <a:srgbClr val="FFFF00"/>
              </a:solidFill>
              <a:latin typeface="Times New Roman"/>
              <a:ea typeface="Tahoma"/>
              <a:cs typeface="Times New Roman"/>
            </a:endParaRPr>
          </a:p>
          <a:p>
            <a:pPr marL="342900" indent="-342900">
              <a:spcBef>
                <a:spcPts val="300"/>
              </a:spcBef>
              <a:spcAft>
                <a:spcPts val="300"/>
              </a:spcAft>
              <a:buFont typeface="Arial" panose="020B0604020202020204" pitchFamily="34" charset="0"/>
              <a:buChar char="•"/>
            </a:pPr>
            <a:r>
              <a:rPr lang="en-US" sz="2000" b="0" i="0" dirty="0">
                <a:solidFill>
                  <a:srgbClr val="000000"/>
                </a:solidFill>
                <a:latin typeface="Times New Roman"/>
                <a:ea typeface="Tahoma"/>
                <a:cs typeface="Tahoma"/>
              </a:rPr>
              <a:t>Note</a:t>
            </a:r>
            <a:r>
              <a:rPr lang="en-US" sz="2000" dirty="0">
                <a:solidFill>
                  <a:srgbClr val="000000"/>
                </a:solidFill>
                <a:latin typeface="Times New Roman"/>
                <a:ea typeface="Tahoma"/>
                <a:cs typeface="Tahoma"/>
              </a:rPr>
              <a:t>:</a:t>
            </a:r>
            <a:endParaRPr lang="en-US" sz="2000" b="0" i="0" dirty="0">
              <a:solidFill>
                <a:srgbClr val="000000"/>
              </a:solidFill>
              <a:latin typeface="Times New Roman"/>
              <a:ea typeface="Tahoma"/>
              <a:cs typeface="Tahoma"/>
            </a:endParaRPr>
          </a:p>
          <a:p>
            <a:pPr marL="800100" lvl="2" indent="-342900">
              <a:spcBef>
                <a:spcPts val="300"/>
              </a:spcBef>
              <a:spcAft>
                <a:spcPts val="300"/>
              </a:spcAft>
              <a:buFont typeface="Arial" panose="020B0604020202020204" pitchFamily="34" charset="0"/>
              <a:buChar char="•"/>
            </a:pPr>
            <a:r>
              <a:rPr lang="en-US" sz="2000" b="0" i="0" dirty="0">
                <a:solidFill>
                  <a:srgbClr val="000000"/>
                </a:solidFill>
                <a:latin typeface="Times New Roman"/>
                <a:ea typeface="Tahoma"/>
                <a:cs typeface="Tahoma"/>
              </a:rPr>
              <a:t>Mass CDBs are not </a:t>
            </a:r>
            <a:r>
              <a:rPr lang="en-US" sz="2000" b="0" i="0">
                <a:solidFill>
                  <a:srgbClr val="000000"/>
                </a:solidFill>
                <a:latin typeface="Times New Roman"/>
                <a:ea typeface="Tahoma"/>
                <a:cs typeface="Tahoma"/>
              </a:rPr>
              <a:t>Authorized</a:t>
            </a:r>
            <a:r>
              <a:rPr lang="en-US" sz="2000">
                <a:solidFill>
                  <a:srgbClr val="000000"/>
                </a:solidFill>
                <a:latin typeface="Times New Roman"/>
                <a:ea typeface="Tahoma"/>
                <a:cs typeface="Tahoma"/>
              </a:rPr>
              <a:t>.</a:t>
            </a:r>
            <a:endParaRPr lang="en-US" sz="2000" b="0" i="0">
              <a:solidFill>
                <a:srgbClr val="000000"/>
              </a:solidFill>
              <a:latin typeface="Times New Roman"/>
              <a:ea typeface="Tahoma"/>
              <a:cs typeface="Tahoma"/>
            </a:endParaRPr>
          </a:p>
          <a:p>
            <a:pPr marL="800100" lvl="1" indent="-342900">
              <a:spcBef>
                <a:spcPts val="300"/>
              </a:spcBef>
              <a:spcAft>
                <a:spcPts val="300"/>
              </a:spcAft>
              <a:buFont typeface="Arial" panose="020B0604020202020204" pitchFamily="34" charset="0"/>
              <a:buChar char="•"/>
            </a:pPr>
            <a:r>
              <a:rPr lang="en-US" sz="2000" b="0" i="0" dirty="0">
                <a:solidFill>
                  <a:srgbClr val="000000"/>
                </a:solidFill>
                <a:latin typeface="Times New Roman"/>
                <a:ea typeface="Tahoma"/>
                <a:cs typeface="Tahoma"/>
              </a:rPr>
              <a:t>Use titles for   Board members</a:t>
            </a:r>
            <a:r>
              <a:rPr lang="en-US" sz="2000" dirty="0">
                <a:solidFill>
                  <a:srgbClr val="000000"/>
                </a:solidFill>
                <a:latin typeface="Times New Roman"/>
                <a:ea typeface="Tahoma"/>
                <a:cs typeface="Tahoma"/>
              </a:rPr>
              <a:t>.</a:t>
            </a:r>
            <a:endParaRPr lang="en-US" sz="2000" b="0" i="0" dirty="0">
              <a:solidFill>
                <a:srgbClr val="000000"/>
              </a:solidFill>
              <a:latin typeface="Times New Roman"/>
              <a:ea typeface="Tahoma"/>
              <a:cs typeface="Tahoma"/>
            </a:endParaRPr>
          </a:p>
          <a:p>
            <a:endParaRPr lang="en-US" dirty="0">
              <a:solidFill>
                <a:schemeClr val="bg2"/>
              </a:solidFill>
              <a:ea typeface="Tahoma"/>
              <a:cs typeface="Tahoma"/>
            </a:endParaRPr>
          </a:p>
          <a:p>
            <a:endParaRPr lang="en-US" dirty="0">
              <a:solidFill>
                <a:schemeClr val="bg2"/>
              </a:solidFill>
              <a:ea typeface="Tahoma"/>
              <a:cs typeface="Tahoma"/>
            </a:endParaRPr>
          </a:p>
          <a:p>
            <a:endParaRPr lang="en-US" dirty="0">
              <a:solidFill>
                <a:schemeClr val="bg2"/>
              </a:solidFill>
              <a:ea typeface="Tahoma"/>
              <a:cs typeface="Tahoma"/>
            </a:endParaRPr>
          </a:p>
        </p:txBody>
      </p:sp>
      <p:pic>
        <p:nvPicPr>
          <p:cNvPr id="7" name="Content Placeholder 6">
            <a:extLst>
              <a:ext uri="{FF2B5EF4-FFF2-40B4-BE49-F238E27FC236}">
                <a16:creationId xmlns:a16="http://schemas.microsoft.com/office/drawing/2014/main" id="{6EC3D8A5-CDF9-FA34-9404-5538F9EB75DF}"/>
              </a:ext>
            </a:extLst>
          </p:cNvPr>
          <p:cNvPicPr>
            <a:picLocks noGrp="1" noChangeAspect="1"/>
          </p:cNvPicPr>
          <p:nvPr>
            <p:ph idx="1"/>
          </p:nvPr>
        </p:nvPicPr>
        <p:blipFill>
          <a:blip r:embed="rId3">
            <a:alphaModFix amt="82000"/>
          </a:blip>
          <a:stretch>
            <a:fillRect/>
          </a:stretch>
        </p:blipFill>
        <p:spPr>
          <a:xfrm>
            <a:off x="1454909" y="1359159"/>
            <a:ext cx="4640510" cy="4521002"/>
          </a:xfrm>
          <a:ln>
            <a:solidFill>
              <a:schemeClr val="tx1"/>
            </a:solidFill>
          </a:ln>
        </p:spPr>
      </p:pic>
      <p:sp>
        <p:nvSpPr>
          <p:cNvPr id="8" name="Title 1">
            <a:extLst>
              <a:ext uri="{FF2B5EF4-FFF2-40B4-BE49-F238E27FC236}">
                <a16:creationId xmlns:a16="http://schemas.microsoft.com/office/drawing/2014/main" id="{FDC25BB1-2AA3-3D32-FC61-931EC9C7B51F}"/>
              </a:ext>
            </a:extLst>
          </p:cNvPr>
          <p:cNvSpPr txBox="1">
            <a:spLocks/>
          </p:cNvSpPr>
          <p:nvPr/>
        </p:nvSpPr>
        <p:spPr>
          <a:xfrm>
            <a:off x="-656" y="5385"/>
            <a:ext cx="12193311" cy="1349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Career Development Board </a:t>
            </a:r>
            <a:br>
              <a:rPr lang="en-US" sz="2800" dirty="0">
                <a:solidFill>
                  <a:srgbClr val="000000"/>
                </a:solidFill>
                <a:latin typeface="Calibri"/>
                <a:ea typeface="Tahoma"/>
                <a:cs typeface="Tahoma"/>
              </a:rPr>
            </a:br>
            <a:r>
              <a:rPr lang="en-US" sz="2000" dirty="0">
                <a:latin typeface="Times New Roman"/>
                <a:ea typeface="Tahoma"/>
                <a:cs typeface="Tahoma"/>
              </a:rPr>
              <a:t>Minutes</a:t>
            </a:r>
          </a:p>
        </p:txBody>
      </p:sp>
    </p:spTree>
    <p:extLst>
      <p:ext uri="{BB962C8B-B14F-4D97-AF65-F5344CB8AC3E}">
        <p14:creationId xmlns:p14="http://schemas.microsoft.com/office/powerpoint/2010/main" val="499185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2374" y="1360718"/>
            <a:ext cx="10515600" cy="4351338"/>
          </a:xfrm>
        </p:spPr>
        <p:txBody>
          <a:bodyPr vert="horz" lIns="91440" tIns="45720" rIns="91440" bIns="45720" rtlCol="0" anchor="t">
            <a:normAutofit/>
          </a:bodyPr>
          <a:lstStyle/>
          <a:p>
            <a:pPr>
              <a:lnSpc>
                <a:spcPct val="100000"/>
              </a:lnSpc>
              <a:spcBef>
                <a:spcPts val="300"/>
              </a:spcBef>
              <a:spcAft>
                <a:spcPts val="300"/>
              </a:spcAft>
            </a:pPr>
            <a:r>
              <a:rPr lang="en-US" sz="2000" b="0" i="0" dirty="0">
                <a:solidFill>
                  <a:srgbClr val="000000"/>
                </a:solidFill>
                <a:latin typeface="Times New Roman"/>
                <a:ea typeface="Tahoma"/>
                <a:cs typeface="Tahoma"/>
              </a:rPr>
              <a:t>Developed to provide specific topics and guidance for each CDB throughout the lifecycle of the Sailor</a:t>
            </a:r>
            <a:endParaRPr lang="en-US" sz="2000" dirty="0">
              <a:solidFill>
                <a:srgbClr val="000000"/>
              </a:solidFill>
              <a:latin typeface="Times New Roman"/>
              <a:ea typeface="Tahoma"/>
              <a:cs typeface="Tahoma"/>
            </a:endParaRPr>
          </a:p>
          <a:p>
            <a:pPr>
              <a:lnSpc>
                <a:spcPct val="100000"/>
              </a:lnSpc>
              <a:spcBef>
                <a:spcPts val="300"/>
              </a:spcBef>
              <a:spcAft>
                <a:spcPts val="300"/>
              </a:spcAft>
            </a:pPr>
            <a:r>
              <a:rPr lang="en-US" sz="2000" b="0" i="0" dirty="0">
                <a:solidFill>
                  <a:srgbClr val="000000"/>
                </a:solidFill>
                <a:latin typeface="Times New Roman"/>
                <a:ea typeface="Tahoma"/>
                <a:cs typeface="Tahoma"/>
              </a:rPr>
              <a:t>Assists Sailors in establishing goals and milestones to chart a roadmap to success</a:t>
            </a:r>
            <a:endParaRPr lang="en-US" dirty="0">
              <a:latin typeface="Times New Roman"/>
              <a:ea typeface="Tahoma"/>
              <a:cs typeface="Tahoma"/>
            </a:endParaRPr>
          </a:p>
        </p:txBody>
      </p:sp>
      <p:pic>
        <p:nvPicPr>
          <p:cNvPr id="4" name="Content Placeholder 4">
            <a:extLst>
              <a:ext uri="{FF2B5EF4-FFF2-40B4-BE49-F238E27FC236}">
                <a16:creationId xmlns:a16="http://schemas.microsoft.com/office/drawing/2014/main" id="{C1DBCA58-391B-BEA5-9CA4-AEF360451637}"/>
              </a:ext>
            </a:extLst>
          </p:cNvPr>
          <p:cNvPicPr>
            <a:picLocks noChangeAspect="1"/>
          </p:cNvPicPr>
          <p:nvPr/>
        </p:nvPicPr>
        <p:blipFill>
          <a:blip r:embed="rId3">
            <a:alphaModFix amt="70000"/>
            <a:extLst>
              <a:ext uri="{28A0092B-C50C-407E-A947-70E740481C1C}">
                <a14:useLocalDpi xmlns:a14="http://schemas.microsoft.com/office/drawing/2010/main" val="0"/>
              </a:ext>
            </a:extLst>
          </a:blip>
          <a:srcRect/>
          <a:stretch/>
        </p:blipFill>
        <p:spPr>
          <a:xfrm>
            <a:off x="1066800" y="2438400"/>
            <a:ext cx="5286516" cy="2895599"/>
          </a:xfrm>
          <a:prstGeom prst="rect">
            <a:avLst/>
          </a:prstGeom>
          <a:ln>
            <a:solidFill>
              <a:schemeClr val="tx1"/>
            </a:solidFill>
          </a:ln>
        </p:spPr>
      </p:pic>
      <p:pic>
        <p:nvPicPr>
          <p:cNvPr id="5" name="Content Placeholder 4">
            <a:extLst>
              <a:ext uri="{FF2B5EF4-FFF2-40B4-BE49-F238E27FC236}">
                <a16:creationId xmlns:a16="http://schemas.microsoft.com/office/drawing/2014/main" id="{85853705-A8B2-05BC-9FD8-CC2624C8F60B}"/>
              </a:ext>
            </a:extLst>
          </p:cNvPr>
          <p:cNvPicPr>
            <a:picLocks noChangeAspect="1"/>
          </p:cNvPicPr>
          <p:nvPr/>
        </p:nvPicPr>
        <p:blipFill rotWithShape="1">
          <a:blip r:embed="rId4">
            <a:alphaModFix amt="70000"/>
            <a:extLst>
              <a:ext uri="{28A0092B-C50C-407E-A947-70E740481C1C}">
                <a14:useLocalDpi xmlns:a14="http://schemas.microsoft.com/office/drawing/2010/main" val="0"/>
              </a:ext>
            </a:extLst>
          </a:blip>
          <a:srcRect b="22442"/>
          <a:stretch/>
        </p:blipFill>
        <p:spPr>
          <a:xfrm>
            <a:off x="6133338" y="2507998"/>
            <a:ext cx="5193770" cy="2895600"/>
          </a:xfrm>
          <a:prstGeom prst="rect">
            <a:avLst/>
          </a:prstGeom>
          <a:ln>
            <a:solidFill>
              <a:schemeClr val="tx1"/>
            </a:solidFill>
          </a:ln>
        </p:spPr>
      </p:pic>
      <p:sp>
        <p:nvSpPr>
          <p:cNvPr id="9" name="Title 1">
            <a:extLst>
              <a:ext uri="{FF2B5EF4-FFF2-40B4-BE49-F238E27FC236}">
                <a16:creationId xmlns:a16="http://schemas.microsoft.com/office/drawing/2014/main" id="{3AD74A98-AA59-4951-E89C-A3B33BFE147E}"/>
              </a:ext>
            </a:extLst>
          </p:cNvPr>
          <p:cNvSpPr txBox="1">
            <a:spLocks/>
          </p:cNvSpPr>
          <p:nvPr/>
        </p:nvSpPr>
        <p:spPr>
          <a:xfrm>
            <a:off x="-656" y="5385"/>
            <a:ext cx="12193311" cy="1349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Career Development Board </a:t>
            </a:r>
            <a:br>
              <a:rPr lang="en-US" sz="2800" dirty="0">
                <a:solidFill>
                  <a:srgbClr val="000000"/>
                </a:solidFill>
                <a:latin typeface="Calibri"/>
                <a:ea typeface="Tahoma"/>
                <a:cs typeface="Tahoma"/>
              </a:rPr>
            </a:br>
            <a:r>
              <a:rPr lang="en-US" sz="2000" dirty="0">
                <a:latin typeface="Times New Roman"/>
                <a:ea typeface="Tahoma"/>
                <a:cs typeface="Tahoma"/>
              </a:rPr>
              <a:t>Individual Career Development Plan (ICDP)</a:t>
            </a:r>
          </a:p>
        </p:txBody>
      </p:sp>
    </p:spTree>
    <p:extLst>
      <p:ext uri="{BB962C8B-B14F-4D97-AF65-F5344CB8AC3E}">
        <p14:creationId xmlns:p14="http://schemas.microsoft.com/office/powerpoint/2010/main" val="1251868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DE4C70-D6C0-14BB-02C3-A40588CE86DC}"/>
              </a:ext>
            </a:extLst>
          </p:cNvPr>
          <p:cNvPicPr>
            <a:picLocks noChangeAspect="1"/>
          </p:cNvPicPr>
          <p:nvPr/>
        </p:nvPicPr>
        <p:blipFill rotWithShape="1">
          <a:blip r:embed="rId3">
            <a:alphaModFix amt="88000"/>
          </a:blip>
          <a:srcRect t="14711" r="81104" b="34497"/>
          <a:stretch/>
        </p:blipFill>
        <p:spPr bwMode="auto">
          <a:xfrm>
            <a:off x="2256288" y="1371599"/>
            <a:ext cx="3426106" cy="4423015"/>
          </a:xfrm>
          <a:prstGeom prst="rect">
            <a:avLst/>
          </a:prstGeom>
          <a:ln>
            <a:solidFill>
              <a:schemeClr val="tx1"/>
            </a:solidFill>
          </a:ln>
          <a:extLst>
            <a:ext uri="{53640926-AAD7-44D8-BBD7-CCE9431645EC}">
              <a14:shadowObscured xmlns:a14="http://schemas.microsoft.com/office/drawing/2010/main"/>
            </a:ext>
          </a:extLst>
        </p:spPr>
      </p:pic>
      <p:pic>
        <p:nvPicPr>
          <p:cNvPr id="7" name="Content Placeholder 6"/>
          <p:cNvPicPr>
            <a:picLocks noGrp="1" noChangeAspect="1"/>
          </p:cNvPicPr>
          <p:nvPr>
            <p:ph idx="1"/>
          </p:nvPr>
        </p:nvPicPr>
        <p:blipFill>
          <a:blip r:embed="rId4">
            <a:alphaModFix amt="88000"/>
          </a:blip>
          <a:stretch>
            <a:fillRect/>
          </a:stretch>
        </p:blipFill>
        <p:spPr>
          <a:xfrm>
            <a:off x="5836310" y="1676400"/>
            <a:ext cx="4806787" cy="4423015"/>
          </a:xfrm>
          <a:prstGeom prst="rect">
            <a:avLst/>
          </a:prstGeom>
          <a:ln>
            <a:solidFill>
              <a:schemeClr val="tx1"/>
            </a:solidFill>
          </a:ln>
        </p:spPr>
      </p:pic>
      <p:graphicFrame>
        <p:nvGraphicFramePr>
          <p:cNvPr id="3" name="Diagram 3">
            <a:extLst>
              <a:ext uri="{FF2B5EF4-FFF2-40B4-BE49-F238E27FC236}">
                <a16:creationId xmlns:a16="http://schemas.microsoft.com/office/drawing/2014/main" id="{9C1862F5-557B-0F8F-EA2E-B746862D23F3}"/>
              </a:ext>
            </a:extLst>
          </p:cNvPr>
          <p:cNvGraphicFramePr/>
          <p:nvPr>
            <p:extLst>
              <p:ext uri="{D42A27DB-BD31-4B8C-83A1-F6EECF244321}">
                <p14:modId xmlns:p14="http://schemas.microsoft.com/office/powerpoint/2010/main" val="3870705317"/>
              </p:ext>
            </p:extLst>
          </p:nvPr>
        </p:nvGraphicFramePr>
        <p:xfrm>
          <a:off x="8776128" y="-190827"/>
          <a:ext cx="2880103" cy="33863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itle 1">
            <a:extLst>
              <a:ext uri="{FF2B5EF4-FFF2-40B4-BE49-F238E27FC236}">
                <a16:creationId xmlns:a16="http://schemas.microsoft.com/office/drawing/2014/main" id="{5DB6EBEA-77C1-FCCB-1EF1-E1425087FB5B}"/>
              </a:ext>
            </a:extLst>
          </p:cNvPr>
          <p:cNvSpPr>
            <a:spLocks noGrp="1"/>
          </p:cNvSpPr>
          <p:nvPr>
            <p:ph type="title"/>
          </p:nvPr>
        </p:nvSpPr>
        <p:spPr>
          <a:xfrm>
            <a:off x="-656" y="5385"/>
            <a:ext cx="12193311" cy="1349895"/>
          </a:xfrm>
        </p:spPr>
        <p:txBody>
          <a:bodyPr>
            <a:noAutofit/>
          </a:bodyPr>
          <a:lstStyle/>
          <a:p>
            <a:pPr algn="ctr"/>
            <a:r>
              <a:rPr lang="en-US" sz="3200" b="1" i="0" dirty="0">
                <a:solidFill>
                  <a:srgbClr val="000000"/>
                </a:solidFill>
                <a:latin typeface="Times New Roman"/>
                <a:ea typeface="Tahoma"/>
                <a:cs typeface="Tahoma"/>
              </a:rPr>
              <a:t>Career Development Board </a:t>
            </a:r>
            <a:br>
              <a:rPr lang="en-US" sz="2800" dirty="0">
                <a:solidFill>
                  <a:srgbClr val="000000"/>
                </a:solidFill>
                <a:latin typeface="Calibri"/>
                <a:ea typeface="Tahoma"/>
                <a:cs typeface="Tahoma"/>
              </a:rPr>
            </a:br>
            <a:r>
              <a:rPr lang="en-US" sz="2000" dirty="0">
                <a:latin typeface="Times New Roman"/>
                <a:ea typeface="Tahoma"/>
                <a:cs typeface="Tahoma"/>
              </a:rPr>
              <a:t>NSIPS ICDP</a:t>
            </a:r>
          </a:p>
        </p:txBody>
      </p:sp>
    </p:spTree>
    <p:extLst>
      <p:ext uri="{BB962C8B-B14F-4D97-AF65-F5344CB8AC3E}">
        <p14:creationId xmlns:p14="http://schemas.microsoft.com/office/powerpoint/2010/main" val="1237227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0C15228-7DAF-2C0D-4D8D-9F5F5A809F92}"/>
              </a:ext>
            </a:extLst>
          </p:cNvPr>
          <p:cNvPicPr>
            <a:picLocks noGrp="1" noChangeAspect="1"/>
          </p:cNvPicPr>
          <p:nvPr>
            <p:ph idx="1"/>
          </p:nvPr>
        </p:nvPicPr>
        <p:blipFill rotWithShape="1">
          <a:blip r:embed="rId3">
            <a:alphaModFix amt="90000"/>
            <a:extLst>
              <a:ext uri="{BEBA8EAE-BF5A-486C-A8C5-ECC9F3942E4B}">
                <a14:imgProps xmlns:a14="http://schemas.microsoft.com/office/drawing/2010/main">
                  <a14:imgLayer r:embed="rId4">
                    <a14:imgEffect>
                      <a14:colorTemperature colorTemp="6200"/>
                    </a14:imgEffect>
                  </a14:imgLayer>
                </a14:imgProps>
              </a:ext>
            </a:extLst>
          </a:blip>
          <a:srcRect t="15960" r="79138" b="47145"/>
          <a:stretch/>
        </p:blipFill>
        <p:spPr bwMode="auto">
          <a:xfrm>
            <a:off x="1931155" y="1431938"/>
            <a:ext cx="3607906" cy="3994124"/>
          </a:xfrm>
          <a:prstGeom prst="rect">
            <a:avLst/>
          </a:prstGeom>
          <a:noFill/>
          <a:ln>
            <a:solidFill>
              <a:schemeClr val="tx1"/>
            </a:solidFill>
          </a:ln>
          <a:extLst>
            <a:ext uri="{53640926-AAD7-44D8-BBD7-CCE9431645EC}">
              <a14:shadowObscured xmlns:a14="http://schemas.microsoft.com/office/drawing/2010/main"/>
            </a:ext>
          </a:extLst>
        </p:spPr>
      </p:pic>
      <p:cxnSp>
        <p:nvCxnSpPr>
          <p:cNvPr id="9" name="Straight Arrow Connector 8">
            <a:extLst>
              <a:ext uri="{FF2B5EF4-FFF2-40B4-BE49-F238E27FC236}">
                <a16:creationId xmlns:a16="http://schemas.microsoft.com/office/drawing/2014/main" id="{87F885D8-A189-B5AA-7860-9AFB98594384}"/>
              </a:ext>
            </a:extLst>
          </p:cNvPr>
          <p:cNvCxnSpPr/>
          <p:nvPr/>
        </p:nvCxnSpPr>
        <p:spPr>
          <a:xfrm>
            <a:off x="3869167" y="4528969"/>
            <a:ext cx="0"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pic>
        <p:nvPicPr>
          <p:cNvPr id="10" name="Picture 9">
            <a:extLst>
              <a:ext uri="{FF2B5EF4-FFF2-40B4-BE49-F238E27FC236}">
                <a16:creationId xmlns:a16="http://schemas.microsoft.com/office/drawing/2014/main" id="{8420CE61-5E23-564E-09FE-36547340F429}"/>
              </a:ext>
            </a:extLst>
          </p:cNvPr>
          <p:cNvPicPr>
            <a:picLocks noChangeAspect="1"/>
          </p:cNvPicPr>
          <p:nvPr/>
        </p:nvPicPr>
        <p:blipFill rotWithShape="1">
          <a:blip r:embed="rId5">
            <a:alphaModFix amt="88000"/>
          </a:blip>
          <a:srcRect l="22383" t="25152" r="23187" b="12403"/>
          <a:stretch/>
        </p:blipFill>
        <p:spPr bwMode="auto">
          <a:xfrm>
            <a:off x="5715000" y="1435251"/>
            <a:ext cx="4883445" cy="3994124"/>
          </a:xfrm>
          <a:prstGeom prst="rect">
            <a:avLst/>
          </a:prstGeom>
          <a:ln>
            <a:solidFill>
              <a:schemeClr val="tx1"/>
            </a:solidFill>
          </a:ln>
          <a:extLst>
            <a:ext uri="{53640926-AAD7-44D8-BBD7-CCE9431645EC}">
              <a14:shadowObscured xmlns:a14="http://schemas.microsoft.com/office/drawing/2010/main"/>
            </a:ext>
          </a:extLst>
        </p:spPr>
      </p:pic>
      <p:sp>
        <p:nvSpPr>
          <p:cNvPr id="4" name="Arrow: Left-Right 3">
            <a:extLst>
              <a:ext uri="{FF2B5EF4-FFF2-40B4-BE49-F238E27FC236}">
                <a16:creationId xmlns:a16="http://schemas.microsoft.com/office/drawing/2014/main" id="{06D2BB67-A08F-ADEC-3799-CC3BDF608875}"/>
              </a:ext>
            </a:extLst>
          </p:cNvPr>
          <p:cNvSpPr/>
          <p:nvPr/>
        </p:nvSpPr>
        <p:spPr>
          <a:xfrm rot="21325167">
            <a:off x="4177118" y="4120566"/>
            <a:ext cx="2457900" cy="547155"/>
          </a:xfrm>
          <a:prstGeom prst="leftRigh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0" i="0" dirty="0">
                <a:solidFill>
                  <a:srgbClr val="000000"/>
                </a:solidFill>
                <a:latin typeface="Times New Roman"/>
                <a:cs typeface="Times New Roman"/>
              </a:rPr>
              <a:t>Choose between the 5 options</a:t>
            </a:r>
          </a:p>
        </p:txBody>
      </p:sp>
      <p:sp>
        <p:nvSpPr>
          <p:cNvPr id="11" name="TextBox 10">
            <a:extLst>
              <a:ext uri="{FF2B5EF4-FFF2-40B4-BE49-F238E27FC236}">
                <a16:creationId xmlns:a16="http://schemas.microsoft.com/office/drawing/2014/main" id="{B557F138-D43C-57BA-6A9C-4BBBF31DDAFF}"/>
              </a:ext>
            </a:extLst>
          </p:cNvPr>
          <p:cNvSpPr txBox="1"/>
          <p:nvPr/>
        </p:nvSpPr>
        <p:spPr>
          <a:xfrm>
            <a:off x="6652941" y="5270208"/>
            <a:ext cx="2891195" cy="1015663"/>
          </a:xfrm>
          <a:prstGeom prst="rect">
            <a:avLst/>
          </a:prstGeom>
          <a:solidFill>
            <a:schemeClr val="bg1">
              <a:lumMod val="95000"/>
              <a:alpha val="67000"/>
            </a:schemeClr>
          </a:solidFill>
          <a:ln w="12700">
            <a:solidFill>
              <a:schemeClr val="tx1"/>
            </a:solidFill>
          </a:ln>
        </p:spPr>
        <p:txBody>
          <a:bodyPr wrap="square" lIns="91440" tIns="45720" rIns="91440" bIns="45720" rtlCol="0" anchor="t">
            <a:spAutoFit/>
          </a:bodyPr>
          <a:lstStyle/>
          <a:p>
            <a:pPr algn="ctr"/>
            <a:r>
              <a:rPr lang="en-US" sz="2000" b="0" i="0" dirty="0">
                <a:solidFill>
                  <a:srgbClr val="000000"/>
                </a:solidFill>
                <a:latin typeface="Times New Roman"/>
                <a:cs typeface="Times New Roman"/>
              </a:rPr>
              <a:t>This information will be updated on the ICDP and EAOS tracker</a:t>
            </a:r>
          </a:p>
        </p:txBody>
      </p:sp>
      <p:sp>
        <p:nvSpPr>
          <p:cNvPr id="7" name="Title 1">
            <a:extLst>
              <a:ext uri="{FF2B5EF4-FFF2-40B4-BE49-F238E27FC236}">
                <a16:creationId xmlns:a16="http://schemas.microsoft.com/office/drawing/2014/main" id="{626B5C50-D009-6645-2402-B845DBE9888D}"/>
              </a:ext>
            </a:extLst>
          </p:cNvPr>
          <p:cNvSpPr>
            <a:spLocks noGrp="1"/>
          </p:cNvSpPr>
          <p:nvPr>
            <p:ph type="title"/>
          </p:nvPr>
        </p:nvSpPr>
        <p:spPr>
          <a:xfrm>
            <a:off x="-656" y="5385"/>
            <a:ext cx="12193311" cy="1349895"/>
          </a:xfrm>
        </p:spPr>
        <p:txBody>
          <a:bodyPr>
            <a:noAutofit/>
          </a:bodyPr>
          <a:lstStyle/>
          <a:p>
            <a:pPr algn="ctr"/>
            <a:r>
              <a:rPr lang="en-US" sz="3200" b="1" dirty="0">
                <a:latin typeface="Times New Roman"/>
                <a:ea typeface="Tahoma"/>
                <a:cs typeface="Tahoma"/>
              </a:rPr>
              <a:t>NISPS CAREER DECISION</a:t>
            </a:r>
            <a:br>
              <a:rPr lang="en-US" sz="2800" dirty="0">
                <a:solidFill>
                  <a:srgbClr val="000000"/>
                </a:solidFill>
                <a:latin typeface="Calibri"/>
                <a:ea typeface="Tahoma"/>
                <a:cs typeface="Tahoma"/>
              </a:rPr>
            </a:br>
            <a:r>
              <a:rPr lang="en-US" sz="2000" dirty="0">
                <a:latin typeface="Times New Roman"/>
                <a:ea typeface="Tahoma"/>
                <a:cs typeface="Tahoma"/>
              </a:rPr>
              <a:t>Entry</a:t>
            </a:r>
          </a:p>
        </p:txBody>
      </p:sp>
    </p:spTree>
    <p:extLst>
      <p:ext uri="{BB962C8B-B14F-4D97-AF65-F5344CB8AC3E}">
        <p14:creationId xmlns:p14="http://schemas.microsoft.com/office/powerpoint/2010/main" val="1489702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0" y="4228"/>
            <a:ext cx="12190660" cy="1416119"/>
          </a:xfrm>
        </p:spPr>
        <p:txBody>
          <a:bodyPr>
            <a:normAutofit/>
          </a:bodyPr>
          <a:lstStyle/>
          <a:p>
            <a:pPr algn="ctr"/>
            <a:r>
              <a:rPr lang="en-US" sz="3200" b="1" i="0" dirty="0">
                <a:solidFill>
                  <a:srgbClr val="000000"/>
                </a:solidFill>
                <a:latin typeface="Times New Roman"/>
                <a:ea typeface="Tahoma"/>
                <a:cs typeface="Tahoma"/>
              </a:rPr>
              <a:t>Summary and Review</a:t>
            </a:r>
          </a:p>
        </p:txBody>
      </p:sp>
      <p:sp>
        <p:nvSpPr>
          <p:cNvPr id="3" name="Content Placeholder 2"/>
          <p:cNvSpPr>
            <a:spLocks noGrp="1"/>
          </p:cNvSpPr>
          <p:nvPr>
            <p:ph idx="1"/>
          </p:nvPr>
        </p:nvSpPr>
        <p:spPr>
          <a:xfrm>
            <a:off x="1524000" y="1431390"/>
            <a:ext cx="9144000" cy="4101350"/>
          </a:xfrm>
        </p:spPr>
        <p:txBody>
          <a:bodyPr vert="horz" lIns="91440" tIns="45720" rIns="91440" bIns="45720" rtlCol="0" anchor="t">
            <a:normAutofit/>
          </a:bodyPr>
          <a:lstStyle/>
          <a:p>
            <a:pPr>
              <a:lnSpc>
                <a:spcPct val="100000"/>
              </a:lnSpc>
              <a:spcBef>
                <a:spcPts val="300"/>
              </a:spcBef>
              <a:spcAft>
                <a:spcPts val="300"/>
              </a:spcAft>
            </a:pPr>
            <a:r>
              <a:rPr lang="en-US" sz="2000" b="0" i="0" dirty="0">
                <a:solidFill>
                  <a:srgbClr val="000000"/>
                </a:solidFill>
                <a:latin typeface="Times New Roman"/>
                <a:ea typeface="Tahoma"/>
                <a:cs typeface="Tahoma"/>
              </a:rPr>
              <a:t>In this lesson we discussed</a:t>
            </a:r>
          </a:p>
          <a:p>
            <a:pPr>
              <a:lnSpc>
                <a:spcPct val="100000"/>
              </a:lnSpc>
              <a:spcBef>
                <a:spcPts val="300"/>
              </a:spcBef>
              <a:spcAft>
                <a:spcPts val="300"/>
              </a:spcAft>
            </a:pPr>
            <a:endParaRPr lang="en-US" sz="2000" b="0" i="0" dirty="0">
              <a:solidFill>
                <a:srgbClr val="000000"/>
              </a:solidFill>
              <a:latin typeface="Times New Roman"/>
              <a:ea typeface="Tahoma"/>
              <a:cs typeface="Tahoma"/>
            </a:endParaRPr>
          </a:p>
          <a:p>
            <a:pPr marL="685800" lvl="2">
              <a:lnSpc>
                <a:spcPct val="100000"/>
              </a:lnSpc>
              <a:spcBef>
                <a:spcPts val="300"/>
              </a:spcBef>
              <a:spcAft>
                <a:spcPts val="300"/>
              </a:spcAft>
            </a:pPr>
            <a:r>
              <a:rPr lang="en-US" sz="2000" b="0" i="0" dirty="0">
                <a:solidFill>
                  <a:srgbClr val="000000"/>
                </a:solidFill>
                <a:latin typeface="Times New Roman"/>
                <a:cs typeface="Times New Roman"/>
              </a:rPr>
              <a:t>How CDBs encourage upward mobility, improve job satisfaction and </a:t>
            </a:r>
            <a:r>
              <a:rPr lang="en-US" sz="2000" b="0" i="0" dirty="0">
                <a:solidFill>
                  <a:srgbClr val="000000"/>
                </a:solidFill>
                <a:latin typeface="Times New Roman"/>
                <a:ea typeface="+mj-lt"/>
                <a:cs typeface="+mj-lt"/>
              </a:rPr>
              <a:t>enhance unit readiness</a:t>
            </a:r>
            <a:endParaRPr lang="en-US" dirty="0">
              <a:latin typeface="Times New Roman"/>
              <a:ea typeface="Tahoma"/>
              <a:cs typeface="Tahoma"/>
            </a:endParaRPr>
          </a:p>
          <a:p>
            <a:pPr marL="685800" lvl="2">
              <a:lnSpc>
                <a:spcPct val="100000"/>
              </a:lnSpc>
              <a:spcBef>
                <a:spcPts val="300"/>
              </a:spcBef>
              <a:spcAft>
                <a:spcPts val="300"/>
              </a:spcAft>
            </a:pPr>
            <a:r>
              <a:rPr lang="en-US" sz="2000" b="0" i="0" dirty="0">
                <a:solidFill>
                  <a:srgbClr val="000000"/>
                </a:solidFill>
                <a:latin typeface="Times New Roman"/>
                <a:cs typeface="Times New Roman"/>
              </a:rPr>
              <a:t>CMCs and DLCPOs chairing CDBs</a:t>
            </a:r>
            <a:endParaRPr lang="en-US" dirty="0">
              <a:latin typeface="Times New Roman"/>
              <a:ea typeface="Tahoma"/>
              <a:cs typeface="Times New Roman"/>
            </a:endParaRPr>
          </a:p>
          <a:p>
            <a:pPr marL="685800" lvl="2">
              <a:lnSpc>
                <a:spcPct val="100000"/>
              </a:lnSpc>
              <a:spcBef>
                <a:spcPts val="300"/>
              </a:spcBef>
              <a:spcAft>
                <a:spcPts val="300"/>
              </a:spcAft>
            </a:pPr>
            <a:r>
              <a:rPr lang="en-US" dirty="0">
                <a:solidFill>
                  <a:srgbClr val="000000"/>
                </a:solidFill>
                <a:latin typeface="Times New Roman"/>
                <a:cs typeface="Times New Roman"/>
              </a:rPr>
              <a:t>S.M.A.R.T.</a:t>
            </a:r>
            <a:r>
              <a:rPr lang="en-US" sz="2000" b="0" i="0" dirty="0">
                <a:solidFill>
                  <a:srgbClr val="000000"/>
                </a:solidFill>
                <a:latin typeface="Times New Roman"/>
                <a:cs typeface="Times New Roman"/>
              </a:rPr>
              <a:t> Goals</a:t>
            </a:r>
            <a:endParaRPr lang="en-US" dirty="0">
              <a:latin typeface="Times New Roman"/>
              <a:ea typeface="Tahoma"/>
              <a:cs typeface="Times New Roman"/>
            </a:endParaRPr>
          </a:p>
          <a:p>
            <a:pPr marL="685800" lvl="2">
              <a:lnSpc>
                <a:spcPct val="100000"/>
              </a:lnSpc>
              <a:spcBef>
                <a:spcPts val="300"/>
              </a:spcBef>
              <a:spcAft>
                <a:spcPts val="300"/>
              </a:spcAft>
            </a:pPr>
            <a:r>
              <a:rPr lang="en-US" sz="2000" b="0" i="0" dirty="0">
                <a:solidFill>
                  <a:srgbClr val="000000"/>
                </a:solidFill>
                <a:latin typeface="Times New Roman"/>
                <a:ea typeface="Tahoma"/>
                <a:cs typeface="Tahoma"/>
              </a:rPr>
              <a:t>LaDR and Community Overview</a:t>
            </a:r>
          </a:p>
          <a:p>
            <a:pPr marL="685800" lvl="2">
              <a:lnSpc>
                <a:spcPct val="100000"/>
              </a:lnSpc>
              <a:spcBef>
                <a:spcPts val="300"/>
              </a:spcBef>
              <a:spcAft>
                <a:spcPts val="300"/>
              </a:spcAft>
            </a:pPr>
            <a:r>
              <a:rPr lang="en-US" sz="2000" b="0" i="0" dirty="0">
                <a:solidFill>
                  <a:srgbClr val="000000"/>
                </a:solidFill>
                <a:latin typeface="Times New Roman"/>
                <a:ea typeface="Tahoma"/>
                <a:cs typeface="Tahoma"/>
              </a:rPr>
              <a:t>CIMS and Inputting CBDs</a:t>
            </a:r>
          </a:p>
          <a:p>
            <a:pPr marL="685800" lvl="2">
              <a:lnSpc>
                <a:spcPct val="100000"/>
              </a:lnSpc>
              <a:spcBef>
                <a:spcPts val="300"/>
              </a:spcBef>
              <a:spcAft>
                <a:spcPts val="300"/>
              </a:spcAft>
            </a:pPr>
            <a:r>
              <a:rPr lang="en-US" sz="2000" b="0" i="0" dirty="0">
                <a:solidFill>
                  <a:srgbClr val="000000"/>
                </a:solidFill>
                <a:latin typeface="Times New Roman"/>
                <a:cs typeface="Times New Roman"/>
              </a:rPr>
              <a:t>How ICDPs assist in establishing goals for Sailors</a:t>
            </a:r>
            <a:endParaRPr lang="en-US" sz="1800" dirty="0">
              <a:latin typeface="Times New Roman"/>
              <a:ea typeface="Tahoma"/>
              <a:cs typeface="Times New Roman"/>
            </a:endParaRPr>
          </a:p>
          <a:p>
            <a:endParaRPr lang="en-US" dirty="0"/>
          </a:p>
          <a:p>
            <a:endParaRPr lang="en-US" dirty="0"/>
          </a:p>
        </p:txBody>
      </p:sp>
    </p:spTree>
    <p:extLst>
      <p:ext uri="{BB962C8B-B14F-4D97-AF65-F5344CB8AC3E}">
        <p14:creationId xmlns:p14="http://schemas.microsoft.com/office/powerpoint/2010/main" val="425867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4824D3D-8B97-7CD5-747F-E5157665889F}"/>
              </a:ext>
            </a:extLst>
          </p:cNvPr>
          <p:cNvSpPr>
            <a:spLocks noGrp="1"/>
          </p:cNvSpPr>
          <p:nvPr>
            <p:ph idx="1"/>
          </p:nvPr>
        </p:nvSpPr>
        <p:spPr>
          <a:xfrm>
            <a:off x="4983922" y="2960757"/>
            <a:ext cx="2232549" cy="576332"/>
          </a:xfrm>
        </p:spPr>
        <p:txBody>
          <a:bodyPr vert="horz" lIns="91440" tIns="45720" rIns="91440" bIns="45720" rtlCol="0" anchor="t">
            <a:noAutofit/>
          </a:bodyPr>
          <a:lstStyle/>
          <a:p>
            <a:pPr marL="0" indent="0">
              <a:buNone/>
            </a:pPr>
            <a:r>
              <a:rPr lang="en-US" sz="3200" b="1" dirty="0">
                <a:latin typeface="Times New Roman"/>
                <a:cs typeface="Times New Roman"/>
              </a:rPr>
              <a:t>Questions?</a:t>
            </a:r>
          </a:p>
        </p:txBody>
      </p:sp>
    </p:spTree>
    <p:extLst>
      <p:ext uri="{BB962C8B-B14F-4D97-AF65-F5344CB8AC3E}">
        <p14:creationId xmlns:p14="http://schemas.microsoft.com/office/powerpoint/2010/main" val="2466594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9" y="0"/>
            <a:ext cx="12190660" cy="1325563"/>
          </a:xfrm>
        </p:spPr>
        <p:txBody>
          <a:bodyPr>
            <a:normAutofit/>
          </a:bodyPr>
          <a:lstStyle/>
          <a:p>
            <a:pPr algn="ctr"/>
            <a:r>
              <a:rPr lang="en-US" sz="3200" b="1" i="0" dirty="0">
                <a:solidFill>
                  <a:srgbClr val="000000"/>
                </a:solidFill>
                <a:latin typeface="Times New Roman"/>
                <a:ea typeface="Tahoma"/>
                <a:cs typeface="Tahoma"/>
              </a:rPr>
              <a:t>References</a:t>
            </a:r>
          </a:p>
        </p:txBody>
      </p:sp>
      <p:sp>
        <p:nvSpPr>
          <p:cNvPr id="3" name="Content Placeholder 2"/>
          <p:cNvSpPr>
            <a:spLocks noGrp="1"/>
          </p:cNvSpPr>
          <p:nvPr>
            <p:ph idx="1"/>
          </p:nvPr>
        </p:nvSpPr>
        <p:spPr>
          <a:xfrm>
            <a:off x="1523999" y="1413565"/>
            <a:ext cx="9143999" cy="4432029"/>
          </a:xfrm>
        </p:spPr>
        <p:txBody>
          <a:bodyPr vert="horz" lIns="91440" tIns="45720" rIns="91440" bIns="45720" rtlCol="0" anchor="t">
            <a:normAutofit/>
          </a:bodyPr>
          <a:lstStyle/>
          <a:p>
            <a:pPr>
              <a:lnSpc>
                <a:spcPct val="100000"/>
              </a:lnSpc>
              <a:spcBef>
                <a:spcPts val="300"/>
              </a:spcBef>
              <a:spcAft>
                <a:spcPts val="300"/>
              </a:spcAft>
            </a:pPr>
            <a:r>
              <a:rPr lang="en-US" sz="2000" dirty="0">
                <a:solidFill>
                  <a:srgbClr val="000000"/>
                </a:solidFill>
                <a:latin typeface="Times New Roman"/>
                <a:ea typeface="Calibri"/>
                <a:cs typeface="Times New Roman"/>
              </a:rPr>
              <a:t>OPNAVINST 1040.11F:  </a:t>
            </a:r>
            <a:r>
              <a:rPr lang="en-US" sz="2000" dirty="0">
                <a:solidFill>
                  <a:srgbClr val="000000"/>
                </a:solidFill>
                <a:latin typeface="Times New Roman"/>
                <a:ea typeface="Segoe UI Symbol"/>
                <a:cs typeface="Times New Roman"/>
              </a:rPr>
              <a:t>Navy</a:t>
            </a:r>
            <a:r>
              <a:rPr lang="en-US" sz="2000" b="0" i="0" dirty="0">
                <a:solidFill>
                  <a:srgbClr val="000000"/>
                </a:solidFill>
                <a:latin typeface="Times New Roman"/>
                <a:ea typeface="Segoe UI Symbol"/>
                <a:cs typeface="Times New Roman"/>
              </a:rPr>
              <a:t> Enlisted Retention and Career Development Program</a:t>
            </a:r>
            <a:endParaRPr lang="en-US" sz="2000" dirty="0">
              <a:solidFill>
                <a:srgbClr val="000000"/>
              </a:solidFill>
              <a:latin typeface="Times New Roman"/>
              <a:ea typeface="Segoe UI Symbol"/>
              <a:cs typeface="Times New Roman"/>
            </a:endParaRPr>
          </a:p>
          <a:p>
            <a:pPr>
              <a:lnSpc>
                <a:spcPct val="100000"/>
              </a:lnSpc>
              <a:spcBef>
                <a:spcPts val="300"/>
              </a:spcBef>
              <a:spcAft>
                <a:spcPts val="300"/>
              </a:spcAft>
            </a:pPr>
            <a:r>
              <a:rPr lang="en-US" sz="2000" dirty="0">
                <a:solidFill>
                  <a:srgbClr val="000000"/>
                </a:solidFill>
                <a:latin typeface="Times New Roman"/>
                <a:cs typeface="Times New Roman"/>
              </a:rPr>
              <a:t>NAVPERS 15878N:  Bureau</a:t>
            </a:r>
            <a:r>
              <a:rPr lang="en-US" sz="2000" b="0" i="0" dirty="0">
                <a:solidFill>
                  <a:srgbClr val="000000"/>
                </a:solidFill>
                <a:latin typeface="Times New Roman"/>
                <a:cs typeface="Times New Roman"/>
              </a:rPr>
              <a:t> of Naval Personnel </a:t>
            </a:r>
            <a:r>
              <a:rPr lang="en-US" sz="2000" b="0" i="0" dirty="0">
                <a:solidFill>
                  <a:srgbClr val="000000"/>
                </a:solidFill>
                <a:latin typeface="Times New Roman"/>
                <a:ea typeface="Segoe UI Symbol"/>
                <a:cs typeface="Times New Roman"/>
              </a:rPr>
              <a:t>Career Counselor Handbook</a:t>
            </a:r>
            <a:endParaRPr lang="en-US" sz="2000" dirty="0">
              <a:solidFill>
                <a:srgbClr val="000000"/>
              </a:solidFill>
              <a:latin typeface="Times New Roman"/>
              <a:ea typeface="Segoe UI Symbol"/>
              <a:cs typeface="Times New Roman"/>
            </a:endParaRPr>
          </a:p>
          <a:p>
            <a:pPr>
              <a:lnSpc>
                <a:spcPct val="100000"/>
              </a:lnSpc>
              <a:spcBef>
                <a:spcPts val="300"/>
              </a:spcBef>
              <a:spcAft>
                <a:spcPts val="300"/>
              </a:spcAft>
            </a:pPr>
            <a:r>
              <a:rPr lang="en-US" sz="2000" dirty="0">
                <a:solidFill>
                  <a:srgbClr val="000000"/>
                </a:solidFill>
                <a:latin typeface="Times New Roman"/>
                <a:ea typeface="Calibri"/>
                <a:cs typeface="Times New Roman"/>
              </a:rPr>
              <a:t>NAVPERS 1040/2:  </a:t>
            </a:r>
            <a:r>
              <a:rPr lang="en-US" sz="2000" b="0" i="0" dirty="0">
                <a:solidFill>
                  <a:srgbClr val="000000"/>
                </a:solidFill>
                <a:latin typeface="Times New Roman"/>
                <a:ea typeface="Segoe UI Symbol"/>
                <a:cs typeface="Times New Roman"/>
              </a:rPr>
              <a:t>Career Information Program Review</a:t>
            </a:r>
            <a:endParaRPr lang="en-US" sz="2000" dirty="0">
              <a:solidFill>
                <a:srgbClr val="000000"/>
              </a:solidFill>
              <a:latin typeface="Times New Roman"/>
              <a:ea typeface="Segoe UI Symbol"/>
              <a:cs typeface="Times New Roman"/>
            </a:endParaRPr>
          </a:p>
          <a:p>
            <a:pPr>
              <a:lnSpc>
                <a:spcPct val="100000"/>
              </a:lnSpc>
              <a:spcBef>
                <a:spcPts val="300"/>
              </a:spcBef>
              <a:spcAft>
                <a:spcPts val="300"/>
              </a:spcAft>
            </a:pPr>
            <a:r>
              <a:rPr lang="en-US" sz="2000" b="0" i="0" dirty="0">
                <a:solidFill>
                  <a:srgbClr val="000000"/>
                </a:solidFill>
                <a:latin typeface="Times New Roman"/>
                <a:ea typeface="Segoe UI Symbol"/>
                <a:cs typeface="Times New Roman"/>
              </a:rPr>
              <a:t>Career Information Management System (CIMS) User Guide</a:t>
            </a:r>
            <a:endParaRPr lang="en-US" sz="2000">
              <a:latin typeface="Times New Roman"/>
              <a:ea typeface="Segoe UI Symbol"/>
              <a:cs typeface="Times New Roman"/>
            </a:endParaRPr>
          </a:p>
          <a:p>
            <a:pPr>
              <a:lnSpc>
                <a:spcPct val="100000"/>
              </a:lnSpc>
              <a:spcBef>
                <a:spcPts val="300"/>
              </a:spcBef>
              <a:spcAft>
                <a:spcPts val="300"/>
              </a:spcAft>
            </a:pPr>
            <a:r>
              <a:rPr lang="en-US" sz="2000" b="0" i="0" err="1">
                <a:solidFill>
                  <a:srgbClr val="000000"/>
                </a:solidFill>
                <a:latin typeface="Times New Roman"/>
                <a:ea typeface="Segoe UI Symbol"/>
                <a:cs typeface="Times New Roman"/>
              </a:rPr>
              <a:t>MyNavy</a:t>
            </a:r>
            <a:r>
              <a:rPr lang="en-US" sz="2000" b="0" i="0" dirty="0">
                <a:solidFill>
                  <a:srgbClr val="000000"/>
                </a:solidFill>
                <a:latin typeface="Times New Roman"/>
                <a:ea typeface="Segoe UI Symbol"/>
                <a:cs typeface="Times New Roman"/>
              </a:rPr>
              <a:t> HR website</a:t>
            </a:r>
            <a:r>
              <a:rPr lang="en-US" sz="2000" dirty="0">
                <a:solidFill>
                  <a:srgbClr val="000000"/>
                </a:solidFill>
                <a:latin typeface="Times New Roman"/>
                <a:ea typeface="Segoe UI Symbol"/>
                <a:cs typeface="Times New Roman"/>
              </a:rPr>
              <a:t>: </a:t>
            </a:r>
            <a:endParaRPr lang="en-US" sz="2000">
              <a:latin typeface="Times New Roman"/>
              <a:ea typeface="Segoe UI Symbol"/>
              <a:cs typeface="Times New Roman"/>
            </a:endParaRPr>
          </a:p>
          <a:p>
            <a:pPr marL="457200" lvl="1" indent="0">
              <a:lnSpc>
                <a:spcPct val="100000"/>
              </a:lnSpc>
              <a:spcBef>
                <a:spcPts val="300"/>
              </a:spcBef>
              <a:spcAft>
                <a:spcPts val="300"/>
              </a:spcAft>
              <a:buNone/>
            </a:pPr>
            <a:r>
              <a:rPr lang="en-US" sz="2000" b="0" i="0" dirty="0">
                <a:solidFill>
                  <a:srgbClr val="000000"/>
                </a:solidFill>
                <a:latin typeface="Times New Roman"/>
                <a:ea typeface="Segoe UI Symbol"/>
                <a:cs typeface="Times New Roman"/>
                <a:hlinkClick r:id="rId3"/>
              </a:rPr>
              <a:t>https://www.mynavyhr.navy.mil</a:t>
            </a:r>
            <a:endParaRPr lang="en-US" sz="2000" dirty="0">
              <a:solidFill>
                <a:srgbClr val="000000"/>
              </a:solidFill>
              <a:latin typeface="Times New Roman"/>
              <a:ea typeface="Segoe UI Symbol"/>
              <a:cs typeface="Times New Roman"/>
            </a:endParaRPr>
          </a:p>
          <a:p>
            <a:pPr marL="457200" lvl="1" indent="0">
              <a:lnSpc>
                <a:spcPct val="100000"/>
              </a:lnSpc>
              <a:spcBef>
                <a:spcPts val="300"/>
              </a:spcBef>
              <a:spcAft>
                <a:spcPts val="300"/>
              </a:spcAft>
              <a:buNone/>
            </a:pPr>
            <a:endParaRPr lang="en-US" sz="2000" dirty="0">
              <a:latin typeface="Calibri"/>
              <a:ea typeface="Segoe UI Symbol"/>
              <a:cs typeface="Calibri"/>
            </a:endParaRPr>
          </a:p>
          <a:p>
            <a:pPr>
              <a:lnSpc>
                <a:spcPct val="100000"/>
              </a:lnSpc>
              <a:spcBef>
                <a:spcPts val="300"/>
              </a:spcBef>
              <a:spcAft>
                <a:spcPts val="300"/>
              </a:spcAft>
            </a:pPr>
            <a:endParaRPr lang="en-US" sz="2400" dirty="0">
              <a:ea typeface="Segoe UI Symbol" panose="020B0502040204020203" pitchFamily="34" charset="0"/>
              <a:cs typeface="Tahoma"/>
            </a:endParaRPr>
          </a:p>
          <a:p>
            <a:pPr>
              <a:lnSpc>
                <a:spcPct val="100000"/>
              </a:lnSpc>
              <a:spcBef>
                <a:spcPts val="300"/>
              </a:spcBef>
              <a:spcAft>
                <a:spcPts val="300"/>
              </a:spcAft>
            </a:pPr>
            <a:endParaRPr lang="en-US" b="0" i="0" u="none" strike="noStrike" baseline="0" dirty="0">
              <a:ea typeface="Segoe UI Symbol" panose="020B0502040204020203" pitchFamily="34" charset="0"/>
              <a:cs typeface="Tahoma"/>
            </a:endParaRPr>
          </a:p>
          <a:p>
            <a:pPr>
              <a:lnSpc>
                <a:spcPct val="100000"/>
              </a:lnSpc>
              <a:spcBef>
                <a:spcPts val="300"/>
              </a:spcBef>
              <a:spcAft>
                <a:spcPts val="300"/>
              </a:spcAft>
              <a:buNone/>
            </a:pPr>
            <a:endParaRPr lang="en-US" dirty="0">
              <a:ea typeface="Segoe UI Symbol" panose="020B0502040204020203" pitchFamily="34" charset="0"/>
              <a:cs typeface="Tahoma"/>
            </a:endParaRPr>
          </a:p>
        </p:txBody>
      </p:sp>
    </p:spTree>
    <p:extLst>
      <p:ext uri="{BB962C8B-B14F-4D97-AF65-F5344CB8AC3E}">
        <p14:creationId xmlns:p14="http://schemas.microsoft.com/office/powerpoint/2010/main" val="871650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86198-4654-49BF-B385-AC3180F14815}"/>
              </a:ext>
            </a:extLst>
          </p:cNvPr>
          <p:cNvSpPr>
            <a:spLocks noGrp="1"/>
          </p:cNvSpPr>
          <p:nvPr>
            <p:ph type="title"/>
          </p:nvPr>
        </p:nvSpPr>
        <p:spPr>
          <a:xfrm>
            <a:off x="-656" y="5385"/>
            <a:ext cx="12193311" cy="1349895"/>
          </a:xfrm>
        </p:spPr>
        <p:txBody>
          <a:bodyPr>
            <a:noAutofit/>
          </a:bodyPr>
          <a:lstStyle/>
          <a:p>
            <a:pPr algn="ctr"/>
            <a:r>
              <a:rPr lang="en-US" sz="3200" b="1" i="0" dirty="0">
                <a:solidFill>
                  <a:srgbClr val="000000"/>
                </a:solidFill>
                <a:latin typeface="Times New Roman"/>
                <a:ea typeface="Tahoma"/>
                <a:cs typeface="Tahoma"/>
              </a:rPr>
              <a:t>Career Development Board </a:t>
            </a:r>
            <a:br>
              <a:rPr lang="en-US" sz="2800" dirty="0">
                <a:solidFill>
                  <a:srgbClr val="000000"/>
                </a:solidFill>
                <a:latin typeface="Calibri"/>
                <a:ea typeface="Tahoma"/>
                <a:cs typeface="Tahoma"/>
              </a:rPr>
            </a:br>
            <a:r>
              <a:rPr lang="en-US" sz="2000" b="0" i="0" dirty="0">
                <a:solidFill>
                  <a:srgbClr val="000000"/>
                </a:solidFill>
                <a:latin typeface="Times New Roman"/>
                <a:ea typeface="Tahoma"/>
                <a:cs typeface="Tahoma"/>
              </a:rPr>
              <a:t>(CDB) </a:t>
            </a:r>
            <a:endParaRPr lang="en-US" sz="2800" dirty="0">
              <a:latin typeface="Times New Roman"/>
              <a:cs typeface="Times New Roman"/>
            </a:endParaRPr>
          </a:p>
        </p:txBody>
      </p:sp>
      <p:sp>
        <p:nvSpPr>
          <p:cNvPr id="3" name="Content Placeholder 2">
            <a:extLst>
              <a:ext uri="{FF2B5EF4-FFF2-40B4-BE49-F238E27FC236}">
                <a16:creationId xmlns:a16="http://schemas.microsoft.com/office/drawing/2014/main" id="{7EC6E78F-8717-4978-B018-111AE9D9DC83}"/>
              </a:ext>
            </a:extLst>
          </p:cNvPr>
          <p:cNvSpPr>
            <a:spLocks noGrp="1"/>
          </p:cNvSpPr>
          <p:nvPr>
            <p:ph idx="1"/>
          </p:nvPr>
        </p:nvSpPr>
        <p:spPr>
          <a:xfrm>
            <a:off x="1523999" y="1366323"/>
            <a:ext cx="9144000" cy="4450973"/>
          </a:xfrm>
        </p:spPr>
        <p:txBody>
          <a:bodyPr vert="horz" lIns="91440" tIns="45720" rIns="91440" bIns="45720" rtlCol="0" anchor="t">
            <a:normAutofit/>
          </a:bodyPr>
          <a:lstStyle/>
          <a:p>
            <a:pPr marL="0" indent="0">
              <a:lnSpc>
                <a:spcPct val="100000"/>
              </a:lnSpc>
              <a:spcBef>
                <a:spcPts val="300"/>
              </a:spcBef>
              <a:spcAft>
                <a:spcPts val="300"/>
              </a:spcAft>
              <a:buNone/>
              <a:defRPr/>
            </a:pPr>
            <a:r>
              <a:rPr lang="en-US" sz="2000" b="0" i="0" dirty="0">
                <a:solidFill>
                  <a:srgbClr val="000000"/>
                </a:solidFill>
                <a:latin typeface="Times New Roman"/>
                <a:cs typeface="Times New Roman"/>
              </a:rPr>
              <a:t>The primary delivery method to ensure Sailors and their families are provided necessary guidance to make informed career decisions based on current Navy policies, programs, and procedures</a:t>
            </a:r>
            <a:r>
              <a:rPr lang="en-US" sz="2000" dirty="0">
                <a:solidFill>
                  <a:srgbClr val="000000"/>
                </a:solidFill>
                <a:latin typeface="Times New Roman"/>
                <a:cs typeface="Times New Roman"/>
              </a:rPr>
              <a:t>.</a:t>
            </a:r>
            <a:endParaRPr lang="en-US" sz="2000" dirty="0">
              <a:latin typeface="Times New Roman"/>
              <a:ea typeface="Tahoma"/>
              <a:cs typeface="Times New Roman"/>
            </a:endParaRPr>
          </a:p>
          <a:p>
            <a:pPr marL="0" indent="0">
              <a:buNone/>
              <a:defRPr/>
            </a:pPr>
            <a:r>
              <a:rPr lang="en-US" sz="2000" b="0" i="0" dirty="0">
                <a:solidFill>
                  <a:srgbClr val="000000"/>
                </a:solidFill>
                <a:latin typeface="Times New Roman"/>
                <a:ea typeface="Tahoma"/>
                <a:cs typeface="Tahoma"/>
              </a:rPr>
              <a:t>“Career </a:t>
            </a:r>
            <a:r>
              <a:rPr lang="en-US" sz="2000" dirty="0">
                <a:solidFill>
                  <a:srgbClr val="000000"/>
                </a:solidFill>
                <a:latin typeface="Times New Roman"/>
                <a:ea typeface="Tahoma"/>
                <a:cs typeface="Tahoma"/>
              </a:rPr>
              <a:t>Development</a:t>
            </a:r>
            <a:r>
              <a:rPr lang="en-US" sz="2000" b="0" i="0" dirty="0">
                <a:solidFill>
                  <a:srgbClr val="000000"/>
                </a:solidFill>
                <a:latin typeface="Times New Roman"/>
                <a:ea typeface="Tahoma"/>
                <a:cs typeface="Tahoma"/>
              </a:rPr>
              <a:t> </a:t>
            </a:r>
            <a:r>
              <a:rPr lang="en-US" sz="2000" dirty="0">
                <a:solidFill>
                  <a:srgbClr val="000000"/>
                </a:solidFill>
                <a:latin typeface="Times New Roman"/>
                <a:ea typeface="Tahoma"/>
                <a:cs typeface="Tahoma"/>
              </a:rPr>
              <a:t>Boards</a:t>
            </a:r>
            <a:r>
              <a:rPr lang="en-US" sz="2000" b="0" i="0" dirty="0">
                <a:solidFill>
                  <a:srgbClr val="000000"/>
                </a:solidFill>
                <a:latin typeface="Times New Roman"/>
                <a:ea typeface="Tahoma"/>
                <a:cs typeface="Tahoma"/>
              </a:rPr>
              <a:t> </a:t>
            </a:r>
            <a:r>
              <a:rPr lang="en-US" sz="2000" dirty="0">
                <a:solidFill>
                  <a:srgbClr val="000000"/>
                </a:solidFill>
                <a:latin typeface="Times New Roman"/>
                <a:ea typeface="Tahoma"/>
                <a:cs typeface="Tahoma"/>
              </a:rPr>
              <a:t>are how we keep faith with our Sailors and their families.  They turn intent into action – translating command priorities into a clear plan for training, qualifications, and advancement at every stage of a career. Done well, CDBs build </a:t>
            </a:r>
            <a:r>
              <a:rPr lang="en-US" sz="2000" b="1" dirty="0">
                <a:solidFill>
                  <a:srgbClr val="000000"/>
                </a:solidFill>
                <a:latin typeface="Times New Roman"/>
                <a:ea typeface="Tahoma"/>
                <a:cs typeface="Tahoma"/>
              </a:rPr>
              <a:t>confidence</a:t>
            </a:r>
            <a:r>
              <a:rPr lang="en-US" sz="2000" dirty="0">
                <a:solidFill>
                  <a:srgbClr val="000000"/>
                </a:solidFill>
                <a:latin typeface="Times New Roman"/>
                <a:ea typeface="Tahoma"/>
                <a:cs typeface="Tahoma"/>
              </a:rPr>
              <a:t> by giving Sailors predictable paths and honest timelines; they build </a:t>
            </a:r>
            <a:r>
              <a:rPr lang="en-US" sz="2000" b="1" dirty="0">
                <a:solidFill>
                  <a:srgbClr val="000000"/>
                </a:solidFill>
                <a:latin typeface="Times New Roman"/>
                <a:ea typeface="Tahoma"/>
                <a:cs typeface="Tahoma"/>
              </a:rPr>
              <a:t>competence</a:t>
            </a:r>
            <a:r>
              <a:rPr lang="en-US" sz="2000" dirty="0">
                <a:solidFill>
                  <a:srgbClr val="000000"/>
                </a:solidFill>
                <a:latin typeface="Times New Roman"/>
                <a:ea typeface="Tahoma"/>
                <a:cs typeface="Tahoma"/>
              </a:rPr>
              <a:t> by aligning skills, schools, and experiences to fleet needs; and they build </a:t>
            </a:r>
            <a:r>
              <a:rPr lang="en-US" sz="2000" b="1" dirty="0">
                <a:solidFill>
                  <a:srgbClr val="000000"/>
                </a:solidFill>
                <a:latin typeface="Times New Roman"/>
                <a:ea typeface="Tahoma"/>
                <a:cs typeface="Tahoma"/>
              </a:rPr>
              <a:t>character</a:t>
            </a:r>
            <a:r>
              <a:rPr lang="en-US" sz="2000" dirty="0">
                <a:solidFill>
                  <a:srgbClr val="000000"/>
                </a:solidFill>
                <a:latin typeface="Times New Roman"/>
                <a:ea typeface="Tahoma"/>
                <a:cs typeface="Tahoma"/>
              </a:rPr>
              <a:t> by holding leaders accountable for follow-through.  Every board must end with a written plan, named owners, and dates – because if we can't write it down, it doesn't exist.  CDBs are not paperwork; they are our method for growing self-sufficient warfighters and retaining talent.  Make them rigorous, respectful, and results-driven."</a:t>
            </a:r>
          </a:p>
          <a:p>
            <a:pPr marL="0" indent="0" algn="ctr">
              <a:buNone/>
              <a:defRPr/>
            </a:pPr>
            <a:r>
              <a:rPr lang="en-US" sz="2000" dirty="0">
                <a:solidFill>
                  <a:srgbClr val="000000"/>
                </a:solidFill>
                <a:latin typeface="Times New Roman"/>
                <a:ea typeface="Tahoma"/>
                <a:cs typeface="Tahoma"/>
              </a:rPr>
              <a:t>John Perryman </a:t>
            </a:r>
            <a:br>
              <a:rPr lang="en-US" sz="2000" dirty="0">
                <a:latin typeface="Times New Roman"/>
                <a:ea typeface="Tahoma"/>
                <a:cs typeface="Tahoma"/>
              </a:rPr>
            </a:br>
            <a:r>
              <a:rPr lang="en-US" sz="2000" b="1" dirty="0">
                <a:solidFill>
                  <a:srgbClr val="000000"/>
                </a:solidFill>
                <a:latin typeface="Times New Roman"/>
                <a:ea typeface="Tahoma"/>
                <a:cs typeface="Tahoma"/>
              </a:rPr>
              <a:t>17th</a:t>
            </a:r>
            <a:r>
              <a:rPr lang="en-US" sz="2000" b="1" i="0" dirty="0">
                <a:solidFill>
                  <a:srgbClr val="000000"/>
                </a:solidFill>
                <a:latin typeface="Times New Roman"/>
                <a:ea typeface="Tahoma"/>
                <a:cs typeface="Tahoma"/>
              </a:rPr>
              <a:t> Master Chief Petty Officer of the Navy</a:t>
            </a:r>
            <a:endParaRPr lang="en-US" b="1" dirty="0">
              <a:latin typeface="Times New Roman"/>
            </a:endParaRPr>
          </a:p>
          <a:p>
            <a:pPr marL="0" indent="0">
              <a:buNone/>
              <a:defRPr/>
            </a:pPr>
            <a:endParaRPr lang="en-US" sz="2300" dirty="0">
              <a:ea typeface="Tahoma"/>
              <a:cs typeface="Tahoma"/>
            </a:endParaRPr>
          </a:p>
          <a:p>
            <a:pPr marL="0" indent="0">
              <a:buNone/>
              <a:defRPr/>
            </a:pPr>
            <a:endParaRPr lang="en-US" sz="2300" dirty="0">
              <a:ea typeface="Tahoma"/>
              <a:cs typeface="Tahoma"/>
            </a:endParaRPr>
          </a:p>
        </p:txBody>
      </p:sp>
    </p:spTree>
    <p:extLst>
      <p:ext uri="{BB962C8B-B14F-4D97-AF65-F5344CB8AC3E}">
        <p14:creationId xmlns:p14="http://schemas.microsoft.com/office/powerpoint/2010/main" val="2386096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972D87-1CF5-4000-9A66-03F280081107}"/>
              </a:ext>
            </a:extLst>
          </p:cNvPr>
          <p:cNvSpPr>
            <a:spLocks noGrp="1"/>
          </p:cNvSpPr>
          <p:nvPr>
            <p:ph idx="1"/>
          </p:nvPr>
        </p:nvSpPr>
        <p:spPr>
          <a:xfrm>
            <a:off x="1524000" y="1718608"/>
            <a:ext cx="9144000" cy="4545172"/>
          </a:xfrm>
        </p:spPr>
        <p:txBody>
          <a:bodyPr vert="horz" lIns="91440" tIns="45720" rIns="91440" bIns="45720" rtlCol="0" anchor="t">
            <a:normAutofit/>
          </a:bodyPr>
          <a:lstStyle/>
          <a:p>
            <a:pPr>
              <a:lnSpc>
                <a:spcPct val="100000"/>
              </a:lnSpc>
              <a:spcBef>
                <a:spcPts val="300"/>
              </a:spcBef>
              <a:spcAft>
                <a:spcPts val="300"/>
              </a:spcAft>
            </a:pPr>
            <a:r>
              <a:rPr lang="en-US" sz="2000" b="0" i="0" dirty="0">
                <a:solidFill>
                  <a:srgbClr val="000000"/>
                </a:solidFill>
                <a:latin typeface="Times New Roman"/>
                <a:cs typeface="Times New Roman"/>
              </a:rPr>
              <a:t>Provides all enlisted Sailors the opportunity for optimal development of professional skills</a:t>
            </a:r>
            <a:endParaRPr lang="en-US" sz="2000">
              <a:latin typeface="Times New Roman"/>
              <a:ea typeface="Tahoma"/>
              <a:cs typeface="Times New Roman"/>
            </a:endParaRPr>
          </a:p>
          <a:p>
            <a:pPr>
              <a:lnSpc>
                <a:spcPct val="100000"/>
              </a:lnSpc>
              <a:spcBef>
                <a:spcPts val="300"/>
              </a:spcBef>
              <a:spcAft>
                <a:spcPts val="300"/>
              </a:spcAft>
            </a:pPr>
            <a:r>
              <a:rPr lang="en-US" sz="2000" b="0" i="0" dirty="0">
                <a:solidFill>
                  <a:srgbClr val="000000"/>
                </a:solidFill>
                <a:latin typeface="Times New Roman"/>
                <a:cs typeface="Times New Roman"/>
              </a:rPr>
              <a:t>Enhances unit readiness</a:t>
            </a:r>
            <a:endParaRPr lang="en-US" sz="2000">
              <a:latin typeface="Times New Roman"/>
              <a:ea typeface="Tahoma"/>
              <a:cs typeface="Times New Roman"/>
            </a:endParaRPr>
          </a:p>
          <a:p>
            <a:pPr>
              <a:lnSpc>
                <a:spcPct val="100000"/>
              </a:lnSpc>
              <a:spcBef>
                <a:spcPts val="300"/>
              </a:spcBef>
              <a:spcAft>
                <a:spcPts val="300"/>
              </a:spcAft>
            </a:pPr>
            <a:r>
              <a:rPr lang="en-US" sz="2000" b="0" i="0" dirty="0">
                <a:solidFill>
                  <a:srgbClr val="000000"/>
                </a:solidFill>
                <a:latin typeface="Times New Roman"/>
                <a:cs typeface="Times New Roman"/>
              </a:rPr>
              <a:t>Encourages upward mobility</a:t>
            </a:r>
            <a:endParaRPr lang="en-US" sz="2000">
              <a:latin typeface="Times New Roman"/>
              <a:ea typeface="Tahoma"/>
              <a:cs typeface="Times New Roman"/>
            </a:endParaRPr>
          </a:p>
          <a:p>
            <a:pPr>
              <a:lnSpc>
                <a:spcPct val="100000"/>
              </a:lnSpc>
              <a:spcBef>
                <a:spcPts val="300"/>
              </a:spcBef>
              <a:spcAft>
                <a:spcPts val="300"/>
              </a:spcAft>
            </a:pPr>
            <a:r>
              <a:rPr lang="en-US" sz="2000" b="0" i="0" dirty="0">
                <a:solidFill>
                  <a:srgbClr val="000000"/>
                </a:solidFill>
                <a:latin typeface="Times New Roman"/>
                <a:cs typeface="Times New Roman"/>
              </a:rPr>
              <a:t>Improves job satisfaction</a:t>
            </a:r>
            <a:endParaRPr lang="en-US" sz="2000">
              <a:latin typeface="Times New Roman"/>
              <a:ea typeface="Tahoma"/>
              <a:cs typeface="Times New Roman"/>
            </a:endParaRPr>
          </a:p>
          <a:p>
            <a:pPr>
              <a:lnSpc>
                <a:spcPct val="100000"/>
              </a:lnSpc>
              <a:spcBef>
                <a:spcPts val="300"/>
              </a:spcBef>
              <a:spcAft>
                <a:spcPts val="300"/>
              </a:spcAft>
            </a:pPr>
            <a:r>
              <a:rPr lang="en-US" sz="2000" b="0" i="0" dirty="0">
                <a:solidFill>
                  <a:srgbClr val="000000"/>
                </a:solidFill>
                <a:latin typeface="Times New Roman"/>
                <a:cs typeface="Times New Roman"/>
              </a:rPr>
              <a:t>Enhances retention</a:t>
            </a:r>
            <a:endParaRPr lang="en-US" sz="2000" strike="sngStrike">
              <a:solidFill>
                <a:schemeClr val="accent3"/>
              </a:solidFill>
              <a:latin typeface="Times New Roman"/>
              <a:ea typeface="Tahoma"/>
              <a:cs typeface="Times New Roman"/>
            </a:endParaRPr>
          </a:p>
          <a:p>
            <a:pPr>
              <a:lnSpc>
                <a:spcPct val="100000"/>
              </a:lnSpc>
              <a:spcBef>
                <a:spcPts val="300"/>
              </a:spcBef>
              <a:spcAft>
                <a:spcPts val="300"/>
              </a:spcAft>
            </a:pPr>
            <a:r>
              <a:rPr lang="en-US" sz="2000" b="0" i="0" dirty="0">
                <a:solidFill>
                  <a:srgbClr val="000000"/>
                </a:solidFill>
                <a:latin typeface="Times New Roman"/>
                <a:ea typeface="Tahoma"/>
                <a:cs typeface="Tahoma"/>
              </a:rPr>
              <a:t>Better informed and involvement between the </a:t>
            </a:r>
            <a:r>
              <a:rPr lang="en-US" sz="2000" dirty="0">
                <a:solidFill>
                  <a:srgbClr val="000000"/>
                </a:solidFill>
                <a:latin typeface="Times New Roman"/>
                <a:ea typeface="Tahoma"/>
                <a:cs typeface="Tahoma"/>
              </a:rPr>
              <a:t>Chain of Command</a:t>
            </a:r>
            <a:r>
              <a:rPr lang="en-US" sz="2000" b="0" i="0" dirty="0">
                <a:solidFill>
                  <a:srgbClr val="000000"/>
                </a:solidFill>
                <a:latin typeface="Times New Roman"/>
                <a:ea typeface="Tahoma"/>
                <a:cs typeface="Tahoma"/>
              </a:rPr>
              <a:t> and Sailor </a:t>
            </a:r>
            <a:endParaRPr lang="en-US" sz="2400" dirty="0">
              <a:solidFill>
                <a:schemeClr val="accent3"/>
              </a:solidFill>
              <a:latin typeface="Times New Roman"/>
              <a:ea typeface="Tahoma"/>
              <a:cs typeface="Tahoma"/>
            </a:endParaRPr>
          </a:p>
          <a:p>
            <a:pPr>
              <a:lnSpc>
                <a:spcPct val="100000"/>
              </a:lnSpc>
              <a:spcBef>
                <a:spcPts val="300"/>
              </a:spcBef>
              <a:spcAft>
                <a:spcPts val="300"/>
              </a:spcAft>
              <a:buNone/>
            </a:pPr>
            <a:endParaRPr lang="en-US" sz="2400" dirty="0">
              <a:ea typeface="Tahoma"/>
              <a:cs typeface="Tahoma"/>
            </a:endParaRPr>
          </a:p>
          <a:p>
            <a:pPr>
              <a:lnSpc>
                <a:spcPct val="100000"/>
              </a:lnSpc>
              <a:spcBef>
                <a:spcPts val="300"/>
              </a:spcBef>
              <a:spcAft>
                <a:spcPts val="300"/>
              </a:spcAft>
            </a:pPr>
            <a:endParaRPr lang="en-US" sz="2400" dirty="0">
              <a:ea typeface="Tahoma"/>
              <a:cs typeface="Tahoma"/>
            </a:endParaRPr>
          </a:p>
        </p:txBody>
      </p:sp>
      <p:sp>
        <p:nvSpPr>
          <p:cNvPr id="7" name="Title 1">
            <a:extLst>
              <a:ext uri="{FF2B5EF4-FFF2-40B4-BE49-F238E27FC236}">
                <a16:creationId xmlns:a16="http://schemas.microsoft.com/office/drawing/2014/main" id="{8E9C067C-E537-569E-4DF0-89C6CAF373D2}"/>
              </a:ext>
            </a:extLst>
          </p:cNvPr>
          <p:cNvSpPr>
            <a:spLocks noGrp="1"/>
          </p:cNvSpPr>
          <p:nvPr>
            <p:ph type="title"/>
          </p:nvPr>
        </p:nvSpPr>
        <p:spPr>
          <a:xfrm>
            <a:off x="-656" y="5385"/>
            <a:ext cx="12193311" cy="1349895"/>
          </a:xfrm>
        </p:spPr>
        <p:txBody>
          <a:bodyPr>
            <a:noAutofit/>
          </a:bodyPr>
          <a:lstStyle/>
          <a:p>
            <a:pPr algn="ctr"/>
            <a:r>
              <a:rPr lang="en-US" sz="3200" b="1" i="0" dirty="0">
                <a:solidFill>
                  <a:srgbClr val="000000"/>
                </a:solidFill>
                <a:latin typeface="Times New Roman"/>
                <a:ea typeface="Tahoma"/>
                <a:cs typeface="Tahoma"/>
              </a:rPr>
              <a:t>Career Development Board </a:t>
            </a:r>
            <a:br>
              <a:rPr lang="en-US" sz="2800" dirty="0">
                <a:solidFill>
                  <a:srgbClr val="000000"/>
                </a:solidFill>
                <a:latin typeface="Calibri"/>
                <a:ea typeface="Tahoma"/>
                <a:cs typeface="Tahoma"/>
              </a:rPr>
            </a:br>
            <a:r>
              <a:rPr lang="en-US" sz="2000" dirty="0">
                <a:latin typeface="Times New Roman"/>
                <a:ea typeface="Tahoma"/>
                <a:cs typeface="Tahoma"/>
              </a:rPr>
              <a:t>Benefits</a:t>
            </a:r>
            <a:endParaRPr lang="en-US" sz="2000" b="1" dirty="0">
              <a:latin typeface="Times New Roman"/>
              <a:ea typeface="Tahoma"/>
              <a:cs typeface="Tahoma"/>
            </a:endParaRPr>
          </a:p>
        </p:txBody>
      </p:sp>
    </p:spTree>
    <p:extLst>
      <p:ext uri="{BB962C8B-B14F-4D97-AF65-F5344CB8AC3E}">
        <p14:creationId xmlns:p14="http://schemas.microsoft.com/office/powerpoint/2010/main" val="1127667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C6E78F-8717-4978-B018-111AE9D9DC83}"/>
              </a:ext>
            </a:extLst>
          </p:cNvPr>
          <p:cNvSpPr>
            <a:spLocks noGrp="1"/>
          </p:cNvSpPr>
          <p:nvPr>
            <p:ph idx="1"/>
          </p:nvPr>
        </p:nvSpPr>
        <p:spPr>
          <a:xfrm>
            <a:off x="1066799" y="1145209"/>
            <a:ext cx="10058400" cy="4724400"/>
          </a:xfrm>
        </p:spPr>
        <p:txBody>
          <a:bodyPr vert="horz" lIns="91440" tIns="45720" rIns="91440" bIns="45720" numCol="2" rtlCol="0" anchor="t">
            <a:noAutofit/>
          </a:bodyPr>
          <a:lstStyle/>
          <a:p>
            <a:pPr>
              <a:lnSpc>
                <a:spcPct val="100000"/>
              </a:lnSpc>
              <a:spcBef>
                <a:spcPts val="300"/>
              </a:spcBef>
              <a:spcAft>
                <a:spcPts val="300"/>
              </a:spcAft>
              <a:defRPr/>
            </a:pPr>
            <a:r>
              <a:rPr lang="en-US" sz="2000" dirty="0">
                <a:latin typeface="Times New Roman"/>
                <a:cs typeface="Times New Roman"/>
              </a:rPr>
              <a:t>Familiarization</a:t>
            </a:r>
            <a:r>
              <a:rPr lang="en-US" sz="2000" b="0" i="0" dirty="0">
                <a:latin typeface="Times New Roman"/>
                <a:cs typeface="Times New Roman"/>
              </a:rPr>
              <a:t> with Sailor's history and background</a:t>
            </a:r>
            <a:endParaRPr lang="en-US" sz="2000">
              <a:latin typeface="Times New Roman"/>
              <a:ea typeface="Tahoma"/>
              <a:cs typeface="Times New Roman"/>
            </a:endParaRPr>
          </a:p>
          <a:p>
            <a:pPr>
              <a:lnSpc>
                <a:spcPct val="100000"/>
              </a:lnSpc>
              <a:spcBef>
                <a:spcPts val="300"/>
              </a:spcBef>
              <a:spcAft>
                <a:spcPts val="300"/>
              </a:spcAft>
              <a:defRPr/>
            </a:pPr>
            <a:r>
              <a:rPr lang="en-US" sz="2000" b="0" i="0" dirty="0">
                <a:latin typeface="Times New Roman"/>
                <a:cs typeface="Times New Roman"/>
              </a:rPr>
              <a:t>Personal and professional goals (short and long-term)</a:t>
            </a:r>
            <a:endParaRPr lang="en-US" sz="2000">
              <a:latin typeface="Times New Roman"/>
              <a:ea typeface="Tahoma"/>
              <a:cs typeface="Times New Roman"/>
            </a:endParaRPr>
          </a:p>
          <a:p>
            <a:pPr>
              <a:lnSpc>
                <a:spcPct val="100000"/>
              </a:lnSpc>
              <a:spcBef>
                <a:spcPts val="300"/>
              </a:spcBef>
              <a:spcAft>
                <a:spcPts val="300"/>
              </a:spcAft>
              <a:defRPr/>
            </a:pPr>
            <a:r>
              <a:rPr lang="en-US" sz="2000" b="0" i="0" dirty="0">
                <a:latin typeface="Times New Roman"/>
                <a:cs typeface="Times New Roman"/>
              </a:rPr>
              <a:t>Work/Family life balance </a:t>
            </a:r>
            <a:endParaRPr lang="en-US" sz="2000">
              <a:latin typeface="Times New Roman"/>
              <a:ea typeface="Tahoma"/>
              <a:cs typeface="Times New Roman"/>
            </a:endParaRPr>
          </a:p>
          <a:p>
            <a:pPr>
              <a:lnSpc>
                <a:spcPct val="100000"/>
              </a:lnSpc>
              <a:spcBef>
                <a:spcPts val="300"/>
              </a:spcBef>
              <a:spcAft>
                <a:spcPts val="300"/>
              </a:spcAft>
              <a:defRPr/>
            </a:pPr>
            <a:r>
              <a:rPr lang="en-US" sz="2000" b="0" i="0" dirty="0">
                <a:latin typeface="Times New Roman"/>
                <a:ea typeface="Tahoma"/>
                <a:cs typeface="Tahoma"/>
              </a:rPr>
              <a:t>Introduce the CDT members </a:t>
            </a:r>
          </a:p>
          <a:p>
            <a:pPr>
              <a:lnSpc>
                <a:spcPct val="100000"/>
              </a:lnSpc>
              <a:spcBef>
                <a:spcPts val="300"/>
              </a:spcBef>
              <a:spcAft>
                <a:spcPts val="300"/>
              </a:spcAft>
              <a:defRPr/>
            </a:pPr>
            <a:r>
              <a:rPr lang="en-US" sz="2000" b="0" i="0" dirty="0">
                <a:latin typeface="Times New Roman"/>
                <a:cs typeface="Times New Roman"/>
              </a:rPr>
              <a:t>Advancement requirements/BBA</a:t>
            </a:r>
            <a:endParaRPr lang="en-US" sz="2000">
              <a:latin typeface="Times New Roman"/>
              <a:ea typeface="Tahoma"/>
              <a:cs typeface="Times New Roman"/>
            </a:endParaRPr>
          </a:p>
          <a:p>
            <a:pPr>
              <a:lnSpc>
                <a:spcPct val="100000"/>
              </a:lnSpc>
              <a:spcBef>
                <a:spcPts val="300"/>
              </a:spcBef>
              <a:spcAft>
                <a:spcPts val="300"/>
              </a:spcAft>
              <a:defRPr/>
            </a:pPr>
            <a:r>
              <a:rPr lang="en-US" sz="2000" b="0" i="0" dirty="0">
                <a:latin typeface="Times New Roman"/>
                <a:cs typeface="Times New Roman"/>
              </a:rPr>
              <a:t>Rating or “A” school selection (PACT)</a:t>
            </a:r>
            <a:endParaRPr lang="en-US" sz="2000">
              <a:latin typeface="Times New Roman"/>
              <a:ea typeface="Tahoma"/>
              <a:cs typeface="Times New Roman"/>
            </a:endParaRPr>
          </a:p>
          <a:p>
            <a:pPr>
              <a:lnSpc>
                <a:spcPct val="100000"/>
              </a:lnSpc>
              <a:spcBef>
                <a:spcPts val="300"/>
              </a:spcBef>
              <a:spcAft>
                <a:spcPts val="300"/>
              </a:spcAft>
              <a:defRPr/>
            </a:pPr>
            <a:r>
              <a:rPr lang="en-US" sz="2000" b="0" i="0" dirty="0">
                <a:latin typeface="Times New Roman"/>
                <a:cs typeface="Times New Roman"/>
              </a:rPr>
              <a:t>C-WAY /My Navy Assignment</a:t>
            </a:r>
            <a:endParaRPr lang="en-US" sz="2000">
              <a:latin typeface="Times New Roman"/>
              <a:ea typeface="Tahoma"/>
              <a:cs typeface="Times New Roman"/>
            </a:endParaRPr>
          </a:p>
          <a:p>
            <a:pPr>
              <a:lnSpc>
                <a:spcPct val="100000"/>
              </a:lnSpc>
              <a:spcBef>
                <a:spcPts val="300"/>
              </a:spcBef>
              <a:spcAft>
                <a:spcPts val="300"/>
              </a:spcAft>
              <a:defRPr/>
            </a:pPr>
            <a:r>
              <a:rPr lang="en-US" sz="2000" b="0" i="0" dirty="0">
                <a:latin typeface="Times New Roman"/>
                <a:cs typeface="Times New Roman"/>
              </a:rPr>
              <a:t>Separation (career intermission, FLT RES, HYT etc.)</a:t>
            </a:r>
            <a:endParaRPr lang="en-US" sz="2000">
              <a:latin typeface="Times New Roman"/>
              <a:ea typeface="Tahoma"/>
              <a:cs typeface="Times New Roman"/>
            </a:endParaRPr>
          </a:p>
          <a:p>
            <a:pPr>
              <a:lnSpc>
                <a:spcPct val="100000"/>
              </a:lnSpc>
              <a:spcBef>
                <a:spcPts val="300"/>
              </a:spcBef>
              <a:spcAft>
                <a:spcPts val="300"/>
              </a:spcAft>
              <a:defRPr/>
            </a:pPr>
            <a:r>
              <a:rPr lang="en-US" sz="2000" b="0" i="0" dirty="0">
                <a:latin typeface="Times New Roman"/>
                <a:cs typeface="Times New Roman"/>
              </a:rPr>
              <a:t>Navy Cool / USMAP</a:t>
            </a:r>
            <a:endParaRPr lang="en-US" sz="2000">
              <a:latin typeface="Times New Roman"/>
              <a:ea typeface="Tahoma"/>
              <a:cs typeface="Times New Roman"/>
            </a:endParaRPr>
          </a:p>
          <a:p>
            <a:pPr>
              <a:lnSpc>
                <a:spcPct val="100000"/>
              </a:lnSpc>
              <a:spcBef>
                <a:spcPts val="300"/>
              </a:spcBef>
              <a:spcAft>
                <a:spcPts val="300"/>
              </a:spcAft>
              <a:defRPr/>
            </a:pPr>
            <a:r>
              <a:rPr lang="en-US" sz="2000" b="0" i="0" dirty="0">
                <a:latin typeface="Times New Roman"/>
                <a:cs typeface="Times New Roman"/>
              </a:rPr>
              <a:t>Career Path and Community Overview</a:t>
            </a:r>
            <a:endParaRPr lang="en-US" sz="2000" b="0" i="0">
              <a:latin typeface="Times New Roman"/>
              <a:cs typeface="Times New Roman"/>
            </a:endParaRPr>
          </a:p>
          <a:p>
            <a:pPr>
              <a:lnSpc>
                <a:spcPct val="100000"/>
              </a:lnSpc>
              <a:spcBef>
                <a:spcPts val="300"/>
              </a:spcBef>
              <a:spcAft>
                <a:spcPts val="300"/>
              </a:spcAft>
              <a:defRPr/>
            </a:pPr>
            <a:r>
              <a:rPr lang="en-US" sz="2000" b="0" i="0" dirty="0">
                <a:latin typeface="Times New Roman"/>
                <a:cs typeface="Times New Roman"/>
              </a:rPr>
              <a:t>Sea/Shore flow-PRD timelines</a:t>
            </a:r>
            <a:endParaRPr lang="en-US" sz="2000" b="0" i="0">
              <a:latin typeface="Times New Roman"/>
              <a:cs typeface="Times New Roman"/>
            </a:endParaRPr>
          </a:p>
          <a:p>
            <a:pPr>
              <a:lnSpc>
                <a:spcPct val="100000"/>
              </a:lnSpc>
              <a:spcBef>
                <a:spcPts val="300"/>
              </a:spcBef>
              <a:spcAft>
                <a:spcPts val="300"/>
              </a:spcAft>
              <a:defRPr/>
            </a:pPr>
            <a:r>
              <a:rPr lang="en-US" sz="2000" dirty="0">
                <a:latin typeface="Times New Roman"/>
                <a:ea typeface="Tahoma"/>
                <a:cs typeface="Tahoma"/>
              </a:rPr>
              <a:t>Education (TA, CLEP, DANTES, GI Bill, USNCC)</a:t>
            </a:r>
          </a:p>
          <a:p>
            <a:pPr>
              <a:lnSpc>
                <a:spcPct val="100000"/>
              </a:lnSpc>
              <a:spcBef>
                <a:spcPts val="300"/>
              </a:spcBef>
              <a:spcAft>
                <a:spcPts val="300"/>
              </a:spcAft>
              <a:defRPr/>
            </a:pPr>
            <a:r>
              <a:rPr lang="en-US" sz="2000" dirty="0">
                <a:latin typeface="Times New Roman"/>
                <a:ea typeface="Tahoma"/>
                <a:cs typeface="Tahoma"/>
              </a:rPr>
              <a:t>Reserve Affiliation-Separation Process</a:t>
            </a:r>
          </a:p>
          <a:p>
            <a:pPr>
              <a:lnSpc>
                <a:spcPct val="100000"/>
              </a:lnSpc>
              <a:spcBef>
                <a:spcPts val="300"/>
              </a:spcBef>
              <a:spcAft>
                <a:spcPts val="300"/>
              </a:spcAft>
              <a:defRPr/>
            </a:pPr>
            <a:r>
              <a:rPr lang="en-US" sz="2000" dirty="0">
                <a:latin typeface="Times New Roman"/>
                <a:ea typeface="Tahoma"/>
                <a:cs typeface="Tahoma"/>
              </a:rPr>
              <a:t>Mentorship / My Navy Coaching</a:t>
            </a:r>
          </a:p>
          <a:p>
            <a:pPr>
              <a:lnSpc>
                <a:spcPct val="100000"/>
              </a:lnSpc>
              <a:spcBef>
                <a:spcPts val="300"/>
              </a:spcBef>
              <a:spcAft>
                <a:spcPts val="300"/>
              </a:spcAft>
              <a:defRPr/>
            </a:pPr>
            <a:r>
              <a:rPr lang="en-US" sz="2000" dirty="0">
                <a:latin typeface="Times New Roman"/>
                <a:ea typeface="Tahoma"/>
                <a:cs typeface="Tahoma"/>
              </a:rPr>
              <a:t>Collateral Duties / Community involvement</a:t>
            </a:r>
          </a:p>
          <a:p>
            <a:pPr>
              <a:lnSpc>
                <a:spcPct val="100000"/>
              </a:lnSpc>
              <a:spcBef>
                <a:spcPts val="300"/>
              </a:spcBef>
              <a:spcAft>
                <a:spcPts val="300"/>
              </a:spcAft>
              <a:defRPr/>
            </a:pPr>
            <a:r>
              <a:rPr lang="en-US" sz="2000" dirty="0">
                <a:latin typeface="Times New Roman"/>
                <a:ea typeface="Tahoma"/>
                <a:cs typeface="Tahoma"/>
              </a:rPr>
              <a:t>Qualifications/ Warfare qualifications</a:t>
            </a:r>
          </a:p>
          <a:p>
            <a:pPr>
              <a:lnSpc>
                <a:spcPct val="100000"/>
              </a:lnSpc>
              <a:spcBef>
                <a:spcPts val="300"/>
              </a:spcBef>
              <a:spcAft>
                <a:spcPts val="300"/>
              </a:spcAft>
              <a:defRPr/>
            </a:pPr>
            <a:r>
              <a:rPr lang="en-US" sz="2000" dirty="0">
                <a:latin typeface="Times New Roman"/>
                <a:ea typeface="Tahoma"/>
                <a:cs typeface="Tahoma"/>
              </a:rPr>
              <a:t>Physical readiness/Medical readiness</a:t>
            </a:r>
          </a:p>
          <a:p>
            <a:pPr>
              <a:lnSpc>
                <a:spcPct val="100000"/>
              </a:lnSpc>
              <a:spcBef>
                <a:spcPts val="300"/>
              </a:spcBef>
              <a:spcAft>
                <a:spcPts val="300"/>
              </a:spcAft>
              <a:defRPr/>
            </a:pPr>
            <a:r>
              <a:rPr lang="en-US" sz="2000" dirty="0">
                <a:latin typeface="Times New Roman"/>
                <a:ea typeface="Tahoma"/>
                <a:cs typeface="Tahoma"/>
              </a:rPr>
              <a:t>Commissioning and special programs</a:t>
            </a:r>
          </a:p>
          <a:p>
            <a:pPr>
              <a:lnSpc>
                <a:spcPct val="100000"/>
              </a:lnSpc>
              <a:spcBef>
                <a:spcPts val="300"/>
              </a:spcBef>
              <a:spcAft>
                <a:spcPts val="300"/>
              </a:spcAft>
              <a:defRPr/>
            </a:pPr>
            <a:r>
              <a:rPr lang="en-US" sz="2000" dirty="0">
                <a:latin typeface="Times New Roman"/>
                <a:ea typeface="Tahoma"/>
                <a:cs typeface="Tahoma"/>
              </a:rPr>
              <a:t>Military Life Cycle</a:t>
            </a:r>
          </a:p>
          <a:p>
            <a:pPr>
              <a:lnSpc>
                <a:spcPct val="100000"/>
              </a:lnSpc>
              <a:spcBef>
                <a:spcPts val="300"/>
              </a:spcBef>
              <a:spcAft>
                <a:spcPts val="300"/>
              </a:spcAft>
              <a:defRPr/>
            </a:pPr>
            <a:r>
              <a:rPr lang="en-US" sz="2000" dirty="0">
                <a:latin typeface="Times New Roman"/>
                <a:ea typeface="Tahoma"/>
                <a:cs typeface="Tahoma"/>
              </a:rPr>
              <a:t>4-2-2</a:t>
            </a:r>
          </a:p>
          <a:p>
            <a:pPr>
              <a:lnSpc>
                <a:spcPct val="100000"/>
              </a:lnSpc>
              <a:spcBef>
                <a:spcPts val="300"/>
              </a:spcBef>
              <a:spcAft>
                <a:spcPts val="300"/>
              </a:spcAft>
              <a:defRPr/>
            </a:pPr>
            <a:r>
              <a:rPr lang="en-US" sz="2000" dirty="0">
                <a:latin typeface="Times New Roman"/>
                <a:ea typeface="Tahoma"/>
                <a:cs typeface="Tahoma"/>
              </a:rPr>
              <a:t>Incentives (SRB, AIP, SDIP, </a:t>
            </a:r>
            <a:r>
              <a:rPr lang="en-US" sz="2000" err="1">
                <a:latin typeface="Times New Roman"/>
                <a:ea typeface="Tahoma"/>
                <a:cs typeface="Tahoma"/>
              </a:rPr>
              <a:t>etc</a:t>
            </a:r>
            <a:r>
              <a:rPr lang="en-US" sz="2000" dirty="0">
                <a:latin typeface="Times New Roman"/>
                <a:ea typeface="Tahoma"/>
                <a:cs typeface="Tahoma"/>
              </a:rPr>
              <a:t>)</a:t>
            </a:r>
          </a:p>
          <a:p>
            <a:pPr>
              <a:lnSpc>
                <a:spcPct val="100000"/>
              </a:lnSpc>
              <a:spcBef>
                <a:spcPts val="300"/>
              </a:spcBef>
              <a:spcAft>
                <a:spcPts val="300"/>
              </a:spcAft>
              <a:defRPr/>
            </a:pPr>
            <a:r>
              <a:rPr lang="en-US" sz="2000" dirty="0">
                <a:latin typeface="Times New Roman"/>
                <a:ea typeface="Tahoma"/>
                <a:cs typeface="Tahoma"/>
              </a:rPr>
              <a:t>Financial Education/Well-being</a:t>
            </a:r>
          </a:p>
          <a:p>
            <a:pPr>
              <a:lnSpc>
                <a:spcPct val="100000"/>
              </a:lnSpc>
              <a:spcBef>
                <a:spcPts val="300"/>
              </a:spcBef>
              <a:spcAft>
                <a:spcPts val="300"/>
              </a:spcAft>
              <a:defRPr/>
            </a:pPr>
            <a:endParaRPr lang="en-US" sz="1800" dirty="0">
              <a:ea typeface="Tahoma"/>
              <a:cs typeface="Tahoma"/>
            </a:endParaRPr>
          </a:p>
          <a:p>
            <a:pPr>
              <a:lnSpc>
                <a:spcPct val="100000"/>
              </a:lnSpc>
              <a:spcBef>
                <a:spcPts val="300"/>
              </a:spcBef>
              <a:spcAft>
                <a:spcPts val="300"/>
              </a:spcAft>
              <a:defRPr/>
            </a:pPr>
            <a:endParaRPr lang="en-US" sz="1800" dirty="0">
              <a:ea typeface="Tahoma"/>
              <a:cs typeface="Tahoma"/>
            </a:endParaRPr>
          </a:p>
        </p:txBody>
      </p:sp>
      <p:sp>
        <p:nvSpPr>
          <p:cNvPr id="5" name="TextBox 4">
            <a:extLst>
              <a:ext uri="{FF2B5EF4-FFF2-40B4-BE49-F238E27FC236}">
                <a16:creationId xmlns:a16="http://schemas.microsoft.com/office/drawing/2014/main" id="{434A0CB4-319D-17EE-B6B3-36B1BC72BAD0}"/>
              </a:ext>
            </a:extLst>
          </p:cNvPr>
          <p:cNvSpPr txBox="1"/>
          <p:nvPr/>
        </p:nvSpPr>
        <p:spPr>
          <a:xfrm>
            <a:off x="5615754" y="5867400"/>
            <a:ext cx="4339796" cy="40011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i="0" dirty="0">
                <a:solidFill>
                  <a:srgbClr val="000000"/>
                </a:solidFill>
                <a:latin typeface="Times New Roman"/>
                <a:ea typeface="Tahoma"/>
                <a:cs typeface="Tahoma"/>
              </a:rPr>
              <a:t>Ensure to utilize the ICDP at all CDBs</a:t>
            </a:r>
          </a:p>
        </p:txBody>
      </p:sp>
      <p:sp>
        <p:nvSpPr>
          <p:cNvPr id="6" name="Title 1">
            <a:extLst>
              <a:ext uri="{FF2B5EF4-FFF2-40B4-BE49-F238E27FC236}">
                <a16:creationId xmlns:a16="http://schemas.microsoft.com/office/drawing/2014/main" id="{229C8C41-1943-0FCC-68F6-33E7DD24AAF7}"/>
              </a:ext>
            </a:extLst>
          </p:cNvPr>
          <p:cNvSpPr>
            <a:spLocks noGrp="1"/>
          </p:cNvSpPr>
          <p:nvPr>
            <p:ph type="title"/>
          </p:nvPr>
        </p:nvSpPr>
        <p:spPr>
          <a:xfrm>
            <a:off x="-656" y="5385"/>
            <a:ext cx="12193311" cy="1349895"/>
          </a:xfrm>
        </p:spPr>
        <p:txBody>
          <a:bodyPr>
            <a:noAutofit/>
          </a:bodyPr>
          <a:lstStyle/>
          <a:p>
            <a:pPr algn="ctr"/>
            <a:r>
              <a:rPr lang="en-US" sz="3200" b="1" i="0" dirty="0">
                <a:solidFill>
                  <a:srgbClr val="000000"/>
                </a:solidFill>
                <a:latin typeface="Times New Roman"/>
                <a:ea typeface="Tahoma"/>
                <a:cs typeface="Tahoma"/>
              </a:rPr>
              <a:t>Career Development Board </a:t>
            </a:r>
            <a:br>
              <a:rPr lang="en-US" sz="2800" dirty="0">
                <a:solidFill>
                  <a:srgbClr val="000000"/>
                </a:solidFill>
                <a:latin typeface="Calibri"/>
                <a:ea typeface="Tahoma"/>
                <a:cs typeface="Tahoma"/>
              </a:rPr>
            </a:br>
            <a:r>
              <a:rPr lang="en-US" sz="2000" dirty="0">
                <a:solidFill>
                  <a:srgbClr val="000000"/>
                </a:solidFill>
                <a:latin typeface="Times New Roman"/>
                <a:ea typeface="Tahoma"/>
                <a:cs typeface="Tahoma"/>
              </a:rPr>
              <a:t>Topics</a:t>
            </a:r>
            <a:r>
              <a:rPr lang="en-US" sz="2000" b="0" i="0" dirty="0">
                <a:solidFill>
                  <a:srgbClr val="000000"/>
                </a:solidFill>
                <a:latin typeface="Times New Roman"/>
                <a:ea typeface="Tahoma"/>
                <a:cs typeface="Tahoma"/>
              </a:rPr>
              <a:t> </a:t>
            </a:r>
            <a:endParaRPr lang="en-US" sz="2800" dirty="0">
              <a:latin typeface="Times New Roman"/>
              <a:cs typeface="Times New Roman"/>
            </a:endParaRPr>
          </a:p>
        </p:txBody>
      </p:sp>
    </p:spTree>
    <p:extLst>
      <p:ext uri="{BB962C8B-B14F-4D97-AF65-F5344CB8AC3E}">
        <p14:creationId xmlns:p14="http://schemas.microsoft.com/office/powerpoint/2010/main" val="415991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C6E78F-8717-4978-B018-111AE9D9DC83}"/>
              </a:ext>
            </a:extLst>
          </p:cNvPr>
          <p:cNvSpPr>
            <a:spLocks noGrp="1"/>
          </p:cNvSpPr>
          <p:nvPr>
            <p:ph idx="1"/>
          </p:nvPr>
        </p:nvSpPr>
        <p:spPr>
          <a:xfrm>
            <a:off x="1524000" y="1559470"/>
            <a:ext cx="9144000" cy="4532670"/>
          </a:xfrm>
        </p:spPr>
        <p:txBody>
          <a:bodyPr vert="horz" lIns="91440" tIns="45720" rIns="91440" bIns="45720" numCol="2" rtlCol="0" anchor="t">
            <a:noAutofit/>
          </a:bodyPr>
          <a:lstStyle/>
          <a:p>
            <a:pPr>
              <a:lnSpc>
                <a:spcPct val="100000"/>
              </a:lnSpc>
              <a:spcBef>
                <a:spcPts val="300"/>
              </a:spcBef>
              <a:spcAft>
                <a:spcPts val="300"/>
              </a:spcAft>
              <a:defRPr/>
            </a:pPr>
            <a:r>
              <a:rPr lang="en-US" sz="2000" b="1" i="0" dirty="0">
                <a:solidFill>
                  <a:srgbClr val="000000"/>
                </a:solidFill>
                <a:latin typeface="Times New Roman"/>
                <a:cs typeface="Times New Roman"/>
              </a:rPr>
              <a:t>Command level CDB</a:t>
            </a:r>
            <a:endParaRPr lang="en-US" sz="2000" b="1">
              <a:solidFill>
                <a:srgbClr val="FFFEF9"/>
              </a:solidFill>
              <a:latin typeface="Times New Roman"/>
              <a:cs typeface="Times New Roman"/>
            </a:endParaRPr>
          </a:p>
          <a:p>
            <a:pPr lvl="1">
              <a:lnSpc>
                <a:spcPct val="100000"/>
              </a:lnSpc>
              <a:spcBef>
                <a:spcPts val="400"/>
              </a:spcBef>
              <a:spcAft>
                <a:spcPts val="400"/>
              </a:spcAft>
              <a:defRPr/>
            </a:pPr>
            <a:r>
              <a:rPr lang="en-US" sz="2000" b="0" i="0" dirty="0">
                <a:solidFill>
                  <a:srgbClr val="000000"/>
                </a:solidFill>
                <a:latin typeface="Times New Roman"/>
                <a:cs typeface="Times New Roman"/>
              </a:rPr>
              <a:t>Reporting (within 60 days)</a:t>
            </a:r>
            <a:endParaRPr lang="en-US" sz="2000">
              <a:latin typeface="Times New Roman"/>
              <a:ea typeface="+mj-lt"/>
              <a:cs typeface="Times New Roman"/>
            </a:endParaRPr>
          </a:p>
          <a:p>
            <a:pPr lvl="1">
              <a:lnSpc>
                <a:spcPct val="100000"/>
              </a:lnSpc>
              <a:spcBef>
                <a:spcPts val="400"/>
              </a:spcBef>
              <a:spcAft>
                <a:spcPts val="400"/>
              </a:spcAft>
              <a:defRPr/>
            </a:pPr>
            <a:r>
              <a:rPr lang="en-US" sz="2000" b="0" i="0" dirty="0">
                <a:solidFill>
                  <a:srgbClr val="000000"/>
                </a:solidFill>
                <a:latin typeface="Times New Roman"/>
                <a:ea typeface="+mj-lt"/>
                <a:cs typeface="+mj-lt"/>
              </a:rPr>
              <a:t>PACT 18-month CDB to be conducted at the command level </a:t>
            </a:r>
            <a:r>
              <a:rPr lang="en-US" sz="2000" b="0" i="0" u="sng" dirty="0">
                <a:solidFill>
                  <a:srgbClr val="000000"/>
                </a:solidFill>
                <a:latin typeface="Times New Roman"/>
                <a:ea typeface="+mj-lt"/>
                <a:cs typeface="+mj-lt"/>
              </a:rPr>
              <a:t>only</a:t>
            </a:r>
            <a:r>
              <a:rPr lang="en-US" sz="2000" b="0" i="0" dirty="0">
                <a:solidFill>
                  <a:srgbClr val="000000"/>
                </a:solidFill>
                <a:latin typeface="Times New Roman"/>
                <a:ea typeface="+mj-lt"/>
                <a:cs typeface="+mj-lt"/>
              </a:rPr>
              <a:t> if a Sailor has not been approved for rating designation</a:t>
            </a:r>
          </a:p>
          <a:p>
            <a:pPr>
              <a:lnSpc>
                <a:spcPct val="100000"/>
              </a:lnSpc>
              <a:spcBef>
                <a:spcPts val="400"/>
              </a:spcBef>
              <a:spcAft>
                <a:spcPts val="400"/>
              </a:spcAft>
              <a:defRPr/>
            </a:pPr>
            <a:endParaRPr lang="en-US" sz="2000" dirty="0">
              <a:latin typeface="Times New Roman"/>
              <a:ea typeface="Tahoma"/>
              <a:cs typeface="Tahoma"/>
            </a:endParaRPr>
          </a:p>
          <a:p>
            <a:pPr>
              <a:lnSpc>
                <a:spcPct val="100000"/>
              </a:lnSpc>
              <a:spcBef>
                <a:spcPts val="400"/>
              </a:spcBef>
              <a:spcAft>
                <a:spcPts val="400"/>
              </a:spcAft>
              <a:defRPr/>
            </a:pPr>
            <a:endParaRPr lang="en-US" sz="2000" dirty="0">
              <a:latin typeface="Times New Roman"/>
              <a:ea typeface="Tahoma"/>
              <a:cs typeface="Tahoma"/>
            </a:endParaRPr>
          </a:p>
          <a:p>
            <a:pPr>
              <a:lnSpc>
                <a:spcPct val="100000"/>
              </a:lnSpc>
              <a:spcBef>
                <a:spcPts val="400"/>
              </a:spcBef>
              <a:spcAft>
                <a:spcPts val="400"/>
              </a:spcAft>
              <a:defRPr/>
            </a:pPr>
            <a:endParaRPr lang="en-US" sz="2000" dirty="0">
              <a:latin typeface="Times New Roman"/>
              <a:ea typeface="Tahoma"/>
              <a:cs typeface="Tahoma"/>
            </a:endParaRPr>
          </a:p>
          <a:p>
            <a:pPr>
              <a:lnSpc>
                <a:spcPct val="100000"/>
              </a:lnSpc>
              <a:spcBef>
                <a:spcPts val="400"/>
              </a:spcBef>
              <a:spcAft>
                <a:spcPts val="400"/>
              </a:spcAft>
              <a:defRPr/>
            </a:pPr>
            <a:endParaRPr lang="en-US" sz="2000" dirty="0">
              <a:latin typeface="Times New Roman"/>
              <a:ea typeface="Tahoma"/>
              <a:cs typeface="Tahoma"/>
            </a:endParaRPr>
          </a:p>
          <a:p>
            <a:pPr marL="0" indent="0">
              <a:lnSpc>
                <a:spcPct val="100000"/>
              </a:lnSpc>
              <a:spcBef>
                <a:spcPts val="400"/>
              </a:spcBef>
              <a:spcAft>
                <a:spcPts val="400"/>
              </a:spcAft>
              <a:buNone/>
              <a:defRPr/>
            </a:pPr>
            <a:endParaRPr lang="en-US" sz="2000" b="1" dirty="0">
              <a:latin typeface="Times New Roman"/>
              <a:ea typeface="Tahoma"/>
              <a:cs typeface="Calibri" panose="020F0502020204030204" pitchFamily="34" charset="0"/>
            </a:endParaRPr>
          </a:p>
          <a:p>
            <a:pPr>
              <a:lnSpc>
                <a:spcPct val="100000"/>
              </a:lnSpc>
              <a:spcBef>
                <a:spcPts val="400"/>
              </a:spcBef>
              <a:spcAft>
                <a:spcPts val="400"/>
              </a:spcAft>
              <a:defRPr/>
            </a:pPr>
            <a:r>
              <a:rPr lang="en-US" sz="2000" b="1" dirty="0">
                <a:latin typeface="Times New Roman"/>
                <a:ea typeface="Tahoma"/>
                <a:cs typeface="Tahoma"/>
              </a:rPr>
              <a:t>Department level CDB</a:t>
            </a:r>
          </a:p>
          <a:p>
            <a:pPr lvl="1">
              <a:lnSpc>
                <a:spcPct val="100000"/>
              </a:lnSpc>
              <a:spcBef>
                <a:spcPts val="400"/>
              </a:spcBef>
              <a:spcAft>
                <a:spcPts val="400"/>
              </a:spcAft>
              <a:defRPr/>
            </a:pPr>
            <a:r>
              <a:rPr lang="en-US" sz="2000" dirty="0">
                <a:latin typeface="Times New Roman"/>
                <a:ea typeface="Tahoma"/>
                <a:cs typeface="Tahoma"/>
              </a:rPr>
              <a:t>24, 48, 60, Biennial</a:t>
            </a:r>
          </a:p>
          <a:p>
            <a:pPr lvl="1">
              <a:lnSpc>
                <a:spcPct val="100000"/>
              </a:lnSpc>
              <a:spcBef>
                <a:spcPts val="400"/>
              </a:spcBef>
              <a:spcAft>
                <a:spcPts val="400"/>
              </a:spcAft>
              <a:defRPr/>
            </a:pPr>
            <a:r>
              <a:rPr lang="en-US" sz="2000" dirty="0">
                <a:latin typeface="Times New Roman"/>
                <a:ea typeface="Tahoma"/>
                <a:cs typeface="Tahoma"/>
              </a:rPr>
              <a:t>Professional Apprenticeship Career Track (PACT) at 6, 12, 18, and 24 months onboard</a:t>
            </a:r>
          </a:p>
          <a:p>
            <a:pPr lvl="1">
              <a:lnSpc>
                <a:spcPct val="100000"/>
              </a:lnSpc>
              <a:spcBef>
                <a:spcPts val="400"/>
              </a:spcBef>
              <a:spcAft>
                <a:spcPts val="400"/>
              </a:spcAft>
              <a:defRPr/>
            </a:pPr>
            <a:r>
              <a:rPr lang="en-US" sz="2000" dirty="0">
                <a:latin typeface="Times New Roman"/>
                <a:ea typeface="Tahoma"/>
                <a:cs typeface="Tahoma"/>
              </a:rPr>
              <a:t>Career Decisions </a:t>
            </a:r>
          </a:p>
          <a:p>
            <a:pPr>
              <a:lnSpc>
                <a:spcPct val="100000"/>
              </a:lnSpc>
              <a:spcBef>
                <a:spcPts val="400"/>
              </a:spcBef>
              <a:spcAft>
                <a:spcPts val="400"/>
              </a:spcAft>
              <a:defRPr/>
            </a:pPr>
            <a:endParaRPr lang="en-US" sz="2000" dirty="0">
              <a:ea typeface="Tahoma"/>
              <a:cs typeface="Tahoma"/>
            </a:endParaRPr>
          </a:p>
          <a:p>
            <a:pPr lvl="1">
              <a:lnSpc>
                <a:spcPct val="100000"/>
              </a:lnSpc>
              <a:spcBef>
                <a:spcPts val="300"/>
              </a:spcBef>
              <a:spcAft>
                <a:spcPts val="300"/>
              </a:spcAft>
              <a:defRPr/>
            </a:pPr>
            <a:endParaRPr lang="en-US" sz="2000" dirty="0">
              <a:ea typeface="Tahoma"/>
              <a:cs typeface="Tahoma"/>
            </a:endParaRPr>
          </a:p>
        </p:txBody>
      </p:sp>
      <p:sp>
        <p:nvSpPr>
          <p:cNvPr id="7" name="Title 1">
            <a:extLst>
              <a:ext uri="{FF2B5EF4-FFF2-40B4-BE49-F238E27FC236}">
                <a16:creationId xmlns:a16="http://schemas.microsoft.com/office/drawing/2014/main" id="{33423F28-18B5-7BB4-9044-A5268000D4A8}"/>
              </a:ext>
            </a:extLst>
          </p:cNvPr>
          <p:cNvSpPr>
            <a:spLocks noGrp="1"/>
          </p:cNvSpPr>
          <p:nvPr>
            <p:ph type="title"/>
          </p:nvPr>
        </p:nvSpPr>
        <p:spPr>
          <a:xfrm>
            <a:off x="-656" y="5385"/>
            <a:ext cx="12193311" cy="1349895"/>
          </a:xfrm>
        </p:spPr>
        <p:txBody>
          <a:bodyPr>
            <a:noAutofit/>
          </a:bodyPr>
          <a:lstStyle/>
          <a:p>
            <a:pPr algn="ctr"/>
            <a:r>
              <a:rPr lang="en-US" sz="3200" b="1" i="0" dirty="0">
                <a:solidFill>
                  <a:srgbClr val="000000"/>
                </a:solidFill>
                <a:latin typeface="Times New Roman"/>
                <a:ea typeface="Tahoma"/>
                <a:cs typeface="Tahoma"/>
              </a:rPr>
              <a:t>Career Development Board </a:t>
            </a:r>
            <a:br>
              <a:rPr lang="en-US" sz="2800" dirty="0">
                <a:solidFill>
                  <a:srgbClr val="000000"/>
                </a:solidFill>
                <a:latin typeface="Calibri"/>
                <a:ea typeface="Tahoma"/>
                <a:cs typeface="Tahoma"/>
              </a:rPr>
            </a:br>
            <a:r>
              <a:rPr lang="en-US" sz="2000" dirty="0">
                <a:latin typeface="Times New Roman"/>
                <a:ea typeface="Tahoma"/>
                <a:cs typeface="Tahoma"/>
              </a:rPr>
              <a:t>Types</a:t>
            </a:r>
          </a:p>
        </p:txBody>
      </p:sp>
    </p:spTree>
    <p:extLst>
      <p:ext uri="{BB962C8B-B14F-4D97-AF65-F5344CB8AC3E}">
        <p14:creationId xmlns:p14="http://schemas.microsoft.com/office/powerpoint/2010/main" val="3313056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C6E78F-8717-4978-B018-111AE9D9DC83}"/>
              </a:ext>
            </a:extLst>
          </p:cNvPr>
          <p:cNvSpPr>
            <a:spLocks noGrp="1"/>
          </p:cNvSpPr>
          <p:nvPr>
            <p:ph idx="1"/>
          </p:nvPr>
        </p:nvSpPr>
        <p:spPr>
          <a:xfrm>
            <a:off x="1301585" y="1607710"/>
            <a:ext cx="9596120" cy="4050550"/>
          </a:xfrm>
        </p:spPr>
        <p:txBody>
          <a:bodyPr vert="horz" lIns="91440" tIns="45720" rIns="91440" bIns="45720" numCol="2" rtlCol="0" anchor="t">
            <a:normAutofit/>
          </a:bodyPr>
          <a:lstStyle/>
          <a:p>
            <a:pPr>
              <a:lnSpc>
                <a:spcPct val="100000"/>
              </a:lnSpc>
              <a:spcBef>
                <a:spcPts val="300"/>
              </a:spcBef>
              <a:spcAft>
                <a:spcPts val="300"/>
              </a:spcAft>
              <a:defRPr/>
            </a:pPr>
            <a:r>
              <a:rPr lang="en-US" sz="2000" b="1" i="0" dirty="0">
                <a:solidFill>
                  <a:srgbClr val="000000"/>
                </a:solidFill>
                <a:latin typeface="Times New Roman"/>
                <a:ea typeface="Calibri"/>
                <a:cs typeface="Calibri"/>
              </a:rPr>
              <a:t>Command Level</a:t>
            </a:r>
            <a:endParaRPr lang="en-US" sz="2000" b="1">
              <a:latin typeface="Times New Roman"/>
              <a:ea typeface="Calibri"/>
              <a:cs typeface="Calibri"/>
            </a:endParaRPr>
          </a:p>
          <a:p>
            <a:pPr marL="685800" lvl="2">
              <a:lnSpc>
                <a:spcPct val="100000"/>
              </a:lnSpc>
              <a:spcBef>
                <a:spcPts val="300"/>
              </a:spcBef>
              <a:spcAft>
                <a:spcPts val="300"/>
              </a:spcAft>
              <a:defRPr/>
            </a:pPr>
            <a:r>
              <a:rPr lang="en-US" b="0" i="0" dirty="0">
                <a:solidFill>
                  <a:srgbClr val="000000"/>
                </a:solidFill>
                <a:latin typeface="Times New Roman"/>
                <a:cs typeface="Calibri"/>
              </a:rPr>
              <a:t>CMC/COB/SEL (Chairperson)</a:t>
            </a:r>
            <a:endParaRPr lang="en-US">
              <a:latin typeface="Times New Roman"/>
              <a:ea typeface="Tahoma"/>
              <a:cs typeface="Calibri"/>
            </a:endParaRPr>
          </a:p>
          <a:p>
            <a:pPr marL="685800" lvl="2">
              <a:lnSpc>
                <a:spcPct val="100000"/>
              </a:lnSpc>
              <a:spcBef>
                <a:spcPts val="300"/>
              </a:spcBef>
              <a:spcAft>
                <a:spcPts val="300"/>
              </a:spcAft>
              <a:defRPr/>
            </a:pPr>
            <a:r>
              <a:rPr lang="en-US" b="0" i="0" dirty="0">
                <a:solidFill>
                  <a:srgbClr val="000000"/>
                </a:solidFill>
                <a:latin typeface="Times New Roman"/>
                <a:cs typeface="Calibri"/>
              </a:rPr>
              <a:t>CCC </a:t>
            </a:r>
            <a:endParaRPr lang="en-US">
              <a:latin typeface="Times New Roman"/>
              <a:ea typeface="Tahoma"/>
              <a:cs typeface="Calibri"/>
            </a:endParaRPr>
          </a:p>
          <a:p>
            <a:pPr marL="685800" lvl="2">
              <a:lnSpc>
                <a:spcPct val="100000"/>
              </a:lnSpc>
              <a:spcBef>
                <a:spcPts val="300"/>
              </a:spcBef>
              <a:spcAft>
                <a:spcPts val="300"/>
              </a:spcAft>
              <a:defRPr/>
            </a:pPr>
            <a:r>
              <a:rPr lang="en-US" dirty="0">
                <a:latin typeface="Times New Roman"/>
                <a:ea typeface="Calibri"/>
                <a:cs typeface="Calibri"/>
              </a:rPr>
              <a:t>As Required (ESO, Commissioning Coordinator, Mentor)</a:t>
            </a:r>
            <a:endParaRPr lang="en-US">
              <a:latin typeface="Times New Roman"/>
              <a:ea typeface="Calibri"/>
              <a:cs typeface="Calibri" panose="020F0502020204030204" pitchFamily="34" charset="0"/>
            </a:endParaRPr>
          </a:p>
          <a:p>
            <a:pPr marL="228600" lvl="1">
              <a:lnSpc>
                <a:spcPct val="100000"/>
              </a:lnSpc>
              <a:spcBef>
                <a:spcPts val="300"/>
              </a:spcBef>
              <a:spcAft>
                <a:spcPts val="300"/>
              </a:spcAft>
              <a:defRPr/>
            </a:pPr>
            <a:endParaRPr lang="en-US" sz="2000" dirty="0">
              <a:latin typeface="Times New Roman"/>
              <a:ea typeface="Tahoma"/>
              <a:cs typeface="Calibri" panose="020F0502020204030204" pitchFamily="34" charset="0"/>
            </a:endParaRPr>
          </a:p>
          <a:p>
            <a:pPr marL="228600" lvl="1">
              <a:lnSpc>
                <a:spcPct val="100000"/>
              </a:lnSpc>
              <a:spcBef>
                <a:spcPts val="300"/>
              </a:spcBef>
              <a:spcAft>
                <a:spcPts val="300"/>
              </a:spcAft>
              <a:defRPr/>
            </a:pPr>
            <a:endParaRPr lang="en-US" sz="2000" dirty="0">
              <a:latin typeface="Times New Roman"/>
              <a:ea typeface="Tahoma"/>
              <a:cs typeface="Calibri" panose="020F0502020204030204" pitchFamily="34" charset="0"/>
            </a:endParaRPr>
          </a:p>
          <a:p>
            <a:pPr marL="0" lvl="1" indent="0">
              <a:lnSpc>
                <a:spcPct val="100000"/>
              </a:lnSpc>
              <a:spcBef>
                <a:spcPts val="300"/>
              </a:spcBef>
              <a:spcAft>
                <a:spcPts val="300"/>
              </a:spcAft>
              <a:buNone/>
              <a:defRPr/>
            </a:pPr>
            <a:endParaRPr lang="en-US" sz="2000" dirty="0">
              <a:latin typeface="Calibri" panose="020F0502020204030204" pitchFamily="34" charset="0"/>
              <a:ea typeface="Tahoma"/>
              <a:cs typeface="Calibri" panose="020F0502020204030204" pitchFamily="34" charset="0"/>
            </a:endParaRPr>
          </a:p>
          <a:p>
            <a:pPr marL="685800" lvl="2">
              <a:lnSpc>
                <a:spcPct val="100000"/>
              </a:lnSpc>
              <a:spcBef>
                <a:spcPts val="300"/>
              </a:spcBef>
              <a:spcAft>
                <a:spcPts val="300"/>
              </a:spcAft>
              <a:defRPr/>
            </a:pPr>
            <a:endParaRPr lang="en-US" sz="2000" dirty="0">
              <a:latin typeface="Calibri" panose="020F0502020204030204" pitchFamily="34" charset="0"/>
              <a:ea typeface="Tahoma"/>
              <a:cs typeface="Calibri" panose="020F0502020204030204" pitchFamily="34" charset="0"/>
            </a:endParaRPr>
          </a:p>
          <a:p>
            <a:pPr marL="228600" lvl="1">
              <a:lnSpc>
                <a:spcPct val="100000"/>
              </a:lnSpc>
              <a:spcBef>
                <a:spcPts val="300"/>
              </a:spcBef>
              <a:spcAft>
                <a:spcPts val="300"/>
              </a:spcAft>
              <a:defRPr/>
            </a:pPr>
            <a:endParaRPr lang="en-US" sz="2000" dirty="0">
              <a:latin typeface="Calibri" panose="020F0502020204030204" pitchFamily="34" charset="0"/>
              <a:ea typeface="Tahoma"/>
              <a:cs typeface="Calibri" panose="020F0502020204030204" pitchFamily="34" charset="0"/>
            </a:endParaRPr>
          </a:p>
        </p:txBody>
      </p:sp>
      <p:sp>
        <p:nvSpPr>
          <p:cNvPr id="5" name="Content Placeholder 2">
            <a:extLst>
              <a:ext uri="{FF2B5EF4-FFF2-40B4-BE49-F238E27FC236}">
                <a16:creationId xmlns:a16="http://schemas.microsoft.com/office/drawing/2014/main" id="{39C099F3-9009-253A-D5E1-A8570DDC30F2}"/>
              </a:ext>
            </a:extLst>
          </p:cNvPr>
          <p:cNvSpPr txBox="1">
            <a:spLocks/>
          </p:cNvSpPr>
          <p:nvPr/>
        </p:nvSpPr>
        <p:spPr>
          <a:xfrm>
            <a:off x="6303397" y="1579880"/>
            <a:ext cx="8082280" cy="4101350"/>
          </a:xfrm>
          <a:prstGeom prst="rect">
            <a:avLst/>
          </a:prstGeom>
        </p:spPr>
        <p:txBody>
          <a:bodyPr vert="horz" lIns="91440" tIns="45720" rIns="91440" bIns="45720" numCol="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00000"/>
              </a:lnSpc>
              <a:spcBef>
                <a:spcPts val="300"/>
              </a:spcBef>
              <a:spcAft>
                <a:spcPts val="300"/>
              </a:spcAft>
              <a:defRPr/>
            </a:pPr>
            <a:r>
              <a:rPr lang="en-US" sz="2000" b="1" dirty="0">
                <a:latin typeface="Times New Roman"/>
                <a:ea typeface="Tahoma"/>
                <a:cs typeface="Calibri"/>
              </a:rPr>
              <a:t>Department Level</a:t>
            </a:r>
            <a:endParaRPr lang="en-US" sz="2000" b="1">
              <a:latin typeface="Times New Roman"/>
              <a:cs typeface="Times New Roman"/>
            </a:endParaRPr>
          </a:p>
          <a:p>
            <a:pPr marL="685800" lvl="2">
              <a:lnSpc>
                <a:spcPct val="100000"/>
              </a:lnSpc>
              <a:spcBef>
                <a:spcPts val="300"/>
              </a:spcBef>
              <a:spcAft>
                <a:spcPts val="300"/>
              </a:spcAft>
              <a:defRPr/>
            </a:pPr>
            <a:r>
              <a:rPr lang="en-US" dirty="0">
                <a:latin typeface="Times New Roman"/>
                <a:ea typeface="Tahoma"/>
                <a:cs typeface="Calibri"/>
              </a:rPr>
              <a:t>Department Leading Chief Petty Officer (DLCPO) (Chairperson)</a:t>
            </a:r>
          </a:p>
          <a:p>
            <a:pPr marL="685800" lvl="2">
              <a:lnSpc>
                <a:spcPct val="100000"/>
              </a:lnSpc>
              <a:spcBef>
                <a:spcPts val="300"/>
              </a:spcBef>
              <a:spcAft>
                <a:spcPts val="300"/>
              </a:spcAft>
              <a:defRPr/>
            </a:pPr>
            <a:r>
              <a:rPr lang="en-US" dirty="0">
                <a:latin typeface="Times New Roman"/>
                <a:ea typeface="Tahoma"/>
                <a:cs typeface="Calibri"/>
              </a:rPr>
              <a:t>Department/Division CC</a:t>
            </a:r>
          </a:p>
          <a:p>
            <a:pPr marL="685800" lvl="2">
              <a:lnSpc>
                <a:spcPct val="100000"/>
              </a:lnSpc>
              <a:spcBef>
                <a:spcPts val="300"/>
              </a:spcBef>
              <a:spcAft>
                <a:spcPts val="300"/>
              </a:spcAft>
              <a:defRPr/>
            </a:pPr>
            <a:r>
              <a:rPr lang="en-US" dirty="0">
                <a:latin typeface="Times New Roman"/>
                <a:ea typeface="Tahoma"/>
                <a:cs typeface="Calibri"/>
              </a:rPr>
              <a:t>Division Chief Petty Officer (CPO)</a:t>
            </a:r>
          </a:p>
          <a:p>
            <a:pPr marL="685800" lvl="2">
              <a:lnSpc>
                <a:spcPct val="100000"/>
              </a:lnSpc>
              <a:spcBef>
                <a:spcPts val="300"/>
              </a:spcBef>
              <a:spcAft>
                <a:spcPts val="300"/>
              </a:spcAft>
              <a:defRPr/>
            </a:pPr>
            <a:r>
              <a:rPr lang="en-US" dirty="0">
                <a:latin typeface="Times New Roman"/>
                <a:ea typeface="Tahoma"/>
                <a:cs typeface="Calibri"/>
              </a:rPr>
              <a:t>Leading Petty Officer (LPO)</a:t>
            </a:r>
          </a:p>
          <a:p>
            <a:pPr marL="685800" lvl="2">
              <a:lnSpc>
                <a:spcPct val="100000"/>
              </a:lnSpc>
              <a:spcBef>
                <a:spcPts val="300"/>
              </a:spcBef>
              <a:spcAft>
                <a:spcPts val="300"/>
              </a:spcAft>
              <a:defRPr/>
            </a:pPr>
            <a:r>
              <a:rPr lang="en-US" dirty="0">
                <a:latin typeface="Times New Roman"/>
                <a:ea typeface="Tahoma"/>
                <a:cs typeface="Calibri"/>
              </a:rPr>
              <a:t>As Required (ESO, Mentor, </a:t>
            </a:r>
            <a:r>
              <a:rPr lang="en-US" err="1">
                <a:latin typeface="Times New Roman"/>
                <a:ea typeface="Tahoma"/>
                <a:cs typeface="Calibri"/>
              </a:rPr>
              <a:t>Ect</a:t>
            </a:r>
            <a:r>
              <a:rPr lang="en-US" dirty="0">
                <a:latin typeface="Times New Roman"/>
                <a:ea typeface="Tahoma"/>
                <a:cs typeface="Calibri"/>
              </a:rPr>
              <a:t>)</a:t>
            </a:r>
            <a:endParaRPr lang="en-US" dirty="0">
              <a:latin typeface="Times New Roman"/>
              <a:ea typeface="Tahoma"/>
              <a:cs typeface="Calibri" panose="020F0502020204030204" pitchFamily="34" charset="0"/>
            </a:endParaRPr>
          </a:p>
          <a:p>
            <a:pPr marL="685800" lvl="2">
              <a:lnSpc>
                <a:spcPct val="100000"/>
              </a:lnSpc>
              <a:spcBef>
                <a:spcPts val="300"/>
              </a:spcBef>
              <a:spcAft>
                <a:spcPts val="300"/>
              </a:spcAft>
              <a:defRPr/>
            </a:pPr>
            <a:endParaRPr lang="en-US" sz="2000" dirty="0">
              <a:latin typeface="Calibri" panose="020F0502020204030204" pitchFamily="34" charset="0"/>
              <a:ea typeface="Tahoma"/>
              <a:cs typeface="Calibri" panose="020F0502020204030204" pitchFamily="34" charset="0"/>
            </a:endParaRPr>
          </a:p>
          <a:p>
            <a:pPr marL="228600" lvl="1">
              <a:lnSpc>
                <a:spcPct val="100000"/>
              </a:lnSpc>
              <a:spcBef>
                <a:spcPts val="300"/>
              </a:spcBef>
              <a:spcAft>
                <a:spcPts val="300"/>
              </a:spcAft>
              <a:defRPr/>
            </a:pPr>
            <a:endParaRPr lang="en-US" sz="2000" dirty="0">
              <a:latin typeface="Calibri" panose="020F0502020204030204" pitchFamily="34" charset="0"/>
              <a:ea typeface="Tahoma"/>
              <a:cs typeface="Calibri" panose="020F0502020204030204" pitchFamily="34" charset="0"/>
            </a:endParaRPr>
          </a:p>
        </p:txBody>
      </p:sp>
      <p:sp>
        <p:nvSpPr>
          <p:cNvPr id="8" name="Title 1">
            <a:extLst>
              <a:ext uri="{FF2B5EF4-FFF2-40B4-BE49-F238E27FC236}">
                <a16:creationId xmlns:a16="http://schemas.microsoft.com/office/drawing/2014/main" id="{7D69D7E2-6EBC-81AB-C3E3-D5E22B848E86}"/>
              </a:ext>
            </a:extLst>
          </p:cNvPr>
          <p:cNvSpPr txBox="1">
            <a:spLocks/>
          </p:cNvSpPr>
          <p:nvPr/>
        </p:nvSpPr>
        <p:spPr>
          <a:xfrm>
            <a:off x="-656" y="5385"/>
            <a:ext cx="12193311" cy="1349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Tahoma"/>
                <a:cs typeface="Tahoma"/>
              </a:rPr>
              <a:t>Career Development Board </a:t>
            </a:r>
            <a:br>
              <a:rPr lang="en-US" sz="2800" dirty="0">
                <a:solidFill>
                  <a:srgbClr val="000000"/>
                </a:solidFill>
                <a:latin typeface="Calibri"/>
                <a:ea typeface="Tahoma"/>
                <a:cs typeface="Tahoma"/>
              </a:rPr>
            </a:br>
            <a:r>
              <a:rPr lang="en-US" sz="2000" dirty="0">
                <a:latin typeface="Times New Roman"/>
                <a:ea typeface="Tahoma"/>
                <a:cs typeface="Tahoma"/>
              </a:rPr>
              <a:t>Board members</a:t>
            </a:r>
          </a:p>
        </p:txBody>
      </p:sp>
    </p:spTree>
    <p:extLst>
      <p:ext uri="{BB962C8B-B14F-4D97-AF65-F5344CB8AC3E}">
        <p14:creationId xmlns:p14="http://schemas.microsoft.com/office/powerpoint/2010/main" val="258940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C6E78F-8717-4978-B018-111AE9D9DC83}"/>
              </a:ext>
            </a:extLst>
          </p:cNvPr>
          <p:cNvSpPr>
            <a:spLocks noGrp="1"/>
          </p:cNvSpPr>
          <p:nvPr>
            <p:ph idx="1"/>
          </p:nvPr>
        </p:nvSpPr>
        <p:spPr>
          <a:xfrm>
            <a:off x="1524000" y="1347747"/>
            <a:ext cx="9144000" cy="5093387"/>
          </a:xfrm>
        </p:spPr>
        <p:txBody>
          <a:bodyPr vert="horz" lIns="91440" tIns="45720" rIns="91440" bIns="45720" rtlCol="0" anchor="t">
            <a:noAutofit/>
          </a:bodyPr>
          <a:lstStyle/>
          <a:p>
            <a:pPr>
              <a:lnSpc>
                <a:spcPct val="100000"/>
              </a:lnSpc>
              <a:spcBef>
                <a:spcPts val="300"/>
              </a:spcBef>
              <a:spcAft>
                <a:spcPts val="300"/>
              </a:spcAft>
            </a:pPr>
            <a:r>
              <a:rPr lang="en-US" sz="2000" b="1" i="0" dirty="0">
                <a:solidFill>
                  <a:srgbClr val="000000"/>
                </a:solidFill>
                <a:latin typeface="Times New Roman"/>
                <a:cs typeface="Times New Roman"/>
              </a:rPr>
              <a:t>Board Chairperson</a:t>
            </a:r>
            <a:endParaRPr lang="en-US" sz="2000" b="1">
              <a:latin typeface="Times New Roman"/>
              <a:cs typeface="Times New Roman"/>
            </a:endParaRPr>
          </a:p>
          <a:p>
            <a:pPr marL="685800" lvl="2">
              <a:lnSpc>
                <a:spcPct val="100000"/>
              </a:lnSpc>
              <a:spcBef>
                <a:spcPts val="300"/>
              </a:spcBef>
              <a:spcAft>
                <a:spcPts val="300"/>
              </a:spcAft>
            </a:pPr>
            <a:r>
              <a:rPr lang="en-US" sz="2000" b="0" i="0" dirty="0">
                <a:solidFill>
                  <a:srgbClr val="000000"/>
                </a:solidFill>
                <a:latin typeface="Times New Roman"/>
                <a:cs typeface="Times New Roman"/>
              </a:rPr>
              <a:t>Facilitate the CDB and keep all board members on track with the goals and objectives set for the Sailor </a:t>
            </a:r>
            <a:endParaRPr lang="en-US">
              <a:solidFill>
                <a:schemeClr val="accent3"/>
              </a:solidFill>
              <a:latin typeface="Times New Roman"/>
              <a:ea typeface="Tahoma"/>
              <a:cs typeface="Times New Roman"/>
            </a:endParaRPr>
          </a:p>
          <a:p>
            <a:pPr>
              <a:lnSpc>
                <a:spcPct val="100000"/>
              </a:lnSpc>
              <a:spcBef>
                <a:spcPts val="300"/>
              </a:spcBef>
              <a:spcAft>
                <a:spcPts val="300"/>
              </a:spcAft>
            </a:pPr>
            <a:r>
              <a:rPr lang="en-US" sz="2000" b="1" i="0" dirty="0">
                <a:solidFill>
                  <a:srgbClr val="000000"/>
                </a:solidFill>
                <a:latin typeface="Times New Roman"/>
                <a:cs typeface="Times New Roman"/>
              </a:rPr>
              <a:t>LCPO/LPO</a:t>
            </a:r>
            <a:endParaRPr lang="en-US" sz="2000" b="1">
              <a:latin typeface="Times New Roman"/>
              <a:ea typeface="Tahoma"/>
              <a:cs typeface="Times New Roman"/>
            </a:endParaRPr>
          </a:p>
          <a:p>
            <a:pPr marL="685800" lvl="2">
              <a:lnSpc>
                <a:spcPct val="100000"/>
              </a:lnSpc>
              <a:spcBef>
                <a:spcPts val="300"/>
              </a:spcBef>
              <a:spcAft>
                <a:spcPts val="300"/>
              </a:spcAft>
            </a:pPr>
            <a:r>
              <a:rPr lang="en-US" sz="2000" b="0" i="0" dirty="0">
                <a:solidFill>
                  <a:srgbClr val="000000"/>
                </a:solidFill>
                <a:latin typeface="Times New Roman"/>
                <a:cs typeface="Times New Roman"/>
              </a:rPr>
              <a:t>Ensure Sailors are afforded the opportunity to appear before a CDB</a:t>
            </a:r>
            <a:endParaRPr lang="en-US">
              <a:latin typeface="Times New Roman"/>
              <a:ea typeface="Tahoma"/>
              <a:cs typeface="Times New Roman"/>
            </a:endParaRPr>
          </a:p>
          <a:p>
            <a:pPr marL="685800" lvl="2">
              <a:lnSpc>
                <a:spcPct val="100000"/>
              </a:lnSpc>
              <a:spcBef>
                <a:spcPts val="300"/>
              </a:spcBef>
              <a:spcAft>
                <a:spcPts val="300"/>
              </a:spcAft>
            </a:pPr>
            <a:r>
              <a:rPr lang="en-US" sz="2000" b="0" i="0" dirty="0">
                <a:solidFill>
                  <a:srgbClr val="000000"/>
                </a:solidFill>
                <a:latin typeface="Times New Roman"/>
                <a:cs typeface="Times New Roman"/>
              </a:rPr>
              <a:t>Provide professional support to their Sailor</a:t>
            </a:r>
            <a:endParaRPr lang="en-US">
              <a:latin typeface="Times New Roman"/>
              <a:ea typeface="Tahoma"/>
              <a:cs typeface="Times New Roman"/>
            </a:endParaRPr>
          </a:p>
          <a:p>
            <a:pPr marL="685800" lvl="2">
              <a:lnSpc>
                <a:spcPct val="100000"/>
              </a:lnSpc>
              <a:spcBef>
                <a:spcPts val="300"/>
              </a:spcBef>
              <a:spcAft>
                <a:spcPts val="300"/>
              </a:spcAft>
            </a:pPr>
            <a:r>
              <a:rPr lang="en-US" sz="2000" b="0" i="0" dirty="0">
                <a:solidFill>
                  <a:srgbClr val="000000"/>
                </a:solidFill>
                <a:latin typeface="Times New Roman"/>
                <a:cs typeface="Times New Roman"/>
              </a:rPr>
              <a:t>Accompany Sailor to all appearances before CDB</a:t>
            </a:r>
            <a:endParaRPr lang="en-US">
              <a:latin typeface="Times New Roman"/>
              <a:ea typeface="Tahoma"/>
              <a:cs typeface="Times New Roman"/>
            </a:endParaRPr>
          </a:p>
          <a:p>
            <a:pPr>
              <a:lnSpc>
                <a:spcPct val="100000"/>
              </a:lnSpc>
              <a:spcBef>
                <a:spcPts val="300"/>
              </a:spcBef>
              <a:spcAft>
                <a:spcPts val="300"/>
              </a:spcAft>
            </a:pPr>
            <a:r>
              <a:rPr lang="en-US" sz="2000" b="1" i="0" dirty="0">
                <a:solidFill>
                  <a:srgbClr val="000000"/>
                </a:solidFill>
                <a:latin typeface="Times New Roman"/>
                <a:cs typeface="Times New Roman"/>
              </a:rPr>
              <a:t>Additional members</a:t>
            </a:r>
            <a:endParaRPr lang="en-US" sz="2000" i="0">
              <a:solidFill>
                <a:srgbClr val="000000"/>
              </a:solidFill>
              <a:latin typeface="Times New Roman"/>
              <a:cs typeface="Times New Roman"/>
            </a:endParaRPr>
          </a:p>
          <a:p>
            <a:pPr lvl="1">
              <a:lnSpc>
                <a:spcPct val="100000"/>
              </a:lnSpc>
              <a:spcBef>
                <a:spcPts val="300"/>
              </a:spcBef>
              <a:spcAft>
                <a:spcPts val="300"/>
              </a:spcAft>
            </a:pPr>
            <a:r>
              <a:rPr lang="en-US" sz="2000" b="0" i="0" dirty="0">
                <a:solidFill>
                  <a:srgbClr val="000000"/>
                </a:solidFill>
                <a:latin typeface="Times New Roman"/>
                <a:cs typeface="Times New Roman"/>
              </a:rPr>
              <a:t>ESO, Pay/Pers, Mentors, etc. are considered technical advisors who can provide information and resources during CDB’s and should be invited to attend</a:t>
            </a:r>
            <a:endParaRPr lang="en-US" sz="1900" dirty="0">
              <a:latin typeface="Times New Roman"/>
              <a:ea typeface="Tahoma"/>
              <a:cs typeface="Times New Roman"/>
            </a:endParaRPr>
          </a:p>
          <a:p>
            <a:pPr>
              <a:lnSpc>
                <a:spcPct val="1000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nSpc>
                <a:spcPct val="1000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nSpc>
                <a:spcPct val="1000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1DD4F7C-12C3-EE81-96E8-CDC405B799FA}"/>
              </a:ext>
            </a:extLst>
          </p:cNvPr>
          <p:cNvSpPr>
            <a:spLocks noGrp="1"/>
          </p:cNvSpPr>
          <p:nvPr>
            <p:ph type="title"/>
          </p:nvPr>
        </p:nvSpPr>
        <p:spPr>
          <a:xfrm>
            <a:off x="-656" y="5385"/>
            <a:ext cx="12193311" cy="1349895"/>
          </a:xfrm>
        </p:spPr>
        <p:txBody>
          <a:bodyPr>
            <a:noAutofit/>
          </a:bodyPr>
          <a:lstStyle/>
          <a:p>
            <a:pPr algn="ctr"/>
            <a:r>
              <a:rPr lang="en-US" sz="3200" b="1" i="0" dirty="0">
                <a:solidFill>
                  <a:srgbClr val="000000"/>
                </a:solidFill>
                <a:latin typeface="Times New Roman"/>
                <a:ea typeface="Tahoma"/>
                <a:cs typeface="Tahoma"/>
              </a:rPr>
              <a:t>Career Development Board </a:t>
            </a:r>
            <a:br>
              <a:rPr lang="en-US" sz="2800" dirty="0">
                <a:solidFill>
                  <a:srgbClr val="000000"/>
                </a:solidFill>
                <a:latin typeface="Calibri"/>
                <a:ea typeface="Tahoma"/>
                <a:cs typeface="Tahoma"/>
              </a:rPr>
            </a:br>
            <a:r>
              <a:rPr lang="en-US" sz="2000" dirty="0">
                <a:latin typeface="Times New Roman"/>
                <a:ea typeface="Tahoma"/>
                <a:cs typeface="Tahoma"/>
              </a:rPr>
              <a:t>Responsibilities</a:t>
            </a:r>
          </a:p>
        </p:txBody>
      </p:sp>
    </p:spTree>
    <p:extLst>
      <p:ext uri="{BB962C8B-B14F-4D97-AF65-F5344CB8AC3E}">
        <p14:creationId xmlns:p14="http://schemas.microsoft.com/office/powerpoint/2010/main" val="3558883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2727AD1366E48A3C341A92A39677A" ma:contentTypeVersion="3" ma:contentTypeDescription="Create a new document." ma:contentTypeScope="" ma:versionID="aa4f8122a2d469bd63a3ddaea1e9f398">
  <xsd:schema xmlns:xsd="http://www.w3.org/2001/XMLSchema" xmlns:xs="http://www.w3.org/2001/XMLSchema" xmlns:p="http://schemas.microsoft.com/office/2006/metadata/properties" xmlns:ns2="0caf38a1-3a1c-4f86-b30f-ec0eec563c4d" targetNamespace="http://schemas.microsoft.com/office/2006/metadata/properties" ma:root="true" ma:fieldsID="7a4888f717ccd471d270bfd4b045b54d" ns2:_="">
    <xsd:import namespace="0caf38a1-3a1c-4f86-b30f-ec0eec563c4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af38a1-3a1c-4f86-b30f-ec0eec563c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CFF94F-4C1E-44E3-89FB-965E390B2E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af38a1-3a1c-4f86-b30f-ec0eec563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550D16-4EFE-4723-B520-302E5E643AB5}">
  <ds:schemaRefs>
    <ds:schemaRef ds:uri="http://schemas.microsoft.com/office/2006/documentManagement/types"/>
    <ds:schemaRef ds:uri="http://schemas.microsoft.com/office/infopath/2007/PartnerControls"/>
    <ds:schemaRef ds:uri="http://www.w3.org/XML/1998/namespace"/>
    <ds:schemaRef ds:uri="http://purl.org/dc/terms/"/>
    <ds:schemaRef ds:uri="http://purl.org/dc/dcmitype/"/>
    <ds:schemaRef ds:uri="http://purl.org/dc/elements/1.1/"/>
    <ds:schemaRef ds:uri="http://schemas.microsoft.com/office/2006/metadata/properties"/>
    <ds:schemaRef ds:uri="http://schemas.openxmlformats.org/package/2006/metadata/core-properties"/>
    <ds:schemaRef ds:uri="0caf38a1-3a1c-4f86-b30f-ec0eec563c4d"/>
  </ds:schemaRefs>
</ds:datastoreItem>
</file>

<file path=customXml/itemProps3.xml><?xml version="1.0" encoding="utf-8"?>
<ds:datastoreItem xmlns:ds="http://schemas.openxmlformats.org/officeDocument/2006/customXml" ds:itemID="{5DAE6C2A-FE33-484B-BBD0-D616CE8164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151</TotalTime>
  <Words>2992</Words>
  <Application>Microsoft Office PowerPoint</Application>
  <PresentationFormat>Widescreen</PresentationFormat>
  <Paragraphs>352</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Aptos</vt:lpstr>
      <vt:lpstr>Aptos Display</vt:lpstr>
      <vt:lpstr>Arial</vt:lpstr>
      <vt:lpstr>Calibri</vt:lpstr>
      <vt:lpstr>Segoe UI Symbol</vt:lpstr>
      <vt:lpstr>Tahoma</vt:lpstr>
      <vt:lpstr>Times New Roman</vt:lpstr>
      <vt:lpstr>Wingdings</vt:lpstr>
      <vt:lpstr>Office Theme</vt:lpstr>
      <vt:lpstr>PowerPoint Presentation</vt:lpstr>
      <vt:lpstr>Enabling Objectives</vt:lpstr>
      <vt:lpstr>References</vt:lpstr>
      <vt:lpstr>Career Development Board  (CDB) </vt:lpstr>
      <vt:lpstr>Career Development Board  Benefits</vt:lpstr>
      <vt:lpstr>Career Development Board  Topics </vt:lpstr>
      <vt:lpstr>Career Development Board  Types</vt:lpstr>
      <vt:lpstr>PowerPoint Presentation</vt:lpstr>
      <vt:lpstr>Career Development Board  Responsibilities</vt:lpstr>
      <vt:lpstr>Career Development Board  Responsibilities (cont.)</vt:lpstr>
      <vt:lpstr>Career Development Board  Preparation</vt:lpstr>
      <vt:lpstr>Career Development Board  Execution</vt:lpstr>
      <vt:lpstr>Career Development Board  S.M.A.R.T Goals</vt:lpstr>
      <vt:lpstr>Career Development Board  S.M.A.R.T Goal example</vt:lpstr>
      <vt:lpstr>Learning and Development Roadmap (LaDR)</vt:lpstr>
      <vt:lpstr>Learning and Development Roadmap Enlisted Sailors' Career Continuum </vt:lpstr>
      <vt:lpstr>PowerPoint Presentation</vt:lpstr>
      <vt:lpstr>Enlisted Community Overview (ECM Slide)</vt:lpstr>
      <vt:lpstr>Career Development Board  Navy Standard Integrated Personnel System (NSIPS)</vt:lpstr>
      <vt:lpstr>Career Development Board  Navy Standard Integrated Personnel System (NSIPS)</vt:lpstr>
      <vt:lpstr>Career Development Board  NSIPS Entry</vt:lpstr>
      <vt:lpstr>PowerPoint Presentation</vt:lpstr>
      <vt:lpstr>PowerPoint Presentation</vt:lpstr>
      <vt:lpstr>Career Development Board  NSIPS ICDP</vt:lpstr>
      <vt:lpstr>NISPS CAREER DECISION Entry</vt:lpstr>
      <vt:lpstr>Summary and Review</vt:lpstr>
      <vt:lpstr>PowerPoint Presentation</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 CAREER DEVELOPMENT BOARDS</dc:title>
  <dc:creator>BUPERS</dc:creator>
  <cp:lastModifiedBy>Gallagher, Vicky A CTR USN COMNAVPERSCOM MIL TN (USA)</cp:lastModifiedBy>
  <cp:revision>453</cp:revision>
  <dcterms:created xsi:type="dcterms:W3CDTF">2025-06-01T00:52:09Z</dcterms:created>
  <dcterms:modified xsi:type="dcterms:W3CDTF">2025-12-08T16:56:13Z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0x010100E7B2727AD1366E48A3C341A92A39677A</vt:lpwstr>
  </property>
</Properties>
</file>